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9.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399" r:id="rId4"/>
    <p:sldId id="291" r:id="rId5"/>
    <p:sldId id="351" r:id="rId6"/>
    <p:sldId id="293" r:id="rId7"/>
    <p:sldId id="354" r:id="rId8"/>
    <p:sldId id="355" r:id="rId9"/>
    <p:sldId id="328" r:id="rId10"/>
    <p:sldId id="321" r:id="rId11"/>
    <p:sldId id="322" r:id="rId12"/>
    <p:sldId id="323" r:id="rId13"/>
    <p:sldId id="341" r:id="rId14"/>
    <p:sldId id="329" r:id="rId15"/>
    <p:sldId id="352" r:id="rId16"/>
    <p:sldId id="340" r:id="rId17"/>
    <p:sldId id="335" r:id="rId18"/>
    <p:sldId id="353" r:id="rId19"/>
    <p:sldId id="333" r:id="rId20"/>
    <p:sldId id="332" r:id="rId21"/>
    <p:sldId id="342" r:id="rId22"/>
    <p:sldId id="344" r:id="rId23"/>
    <p:sldId id="400" r:id="rId24"/>
    <p:sldId id="345" r:id="rId25"/>
    <p:sldId id="347" r:id="rId26"/>
    <p:sldId id="326" r:id="rId27"/>
    <p:sldId id="262" r:id="rId28"/>
    <p:sldId id="264" r:id="rId29"/>
    <p:sldId id="397" r:id="rId30"/>
    <p:sldId id="297" r:id="rId31"/>
    <p:sldId id="299" r:id="rId32"/>
    <p:sldId id="295" r:id="rId33"/>
    <p:sldId id="393" r:id="rId34"/>
    <p:sldId id="296" r:id="rId35"/>
    <p:sldId id="305" r:id="rId36"/>
    <p:sldId id="304" r:id="rId37"/>
    <p:sldId id="356" r:id="rId38"/>
    <p:sldId id="306" r:id="rId39"/>
    <p:sldId id="359" r:id="rId40"/>
    <p:sldId id="398" r:id="rId41"/>
    <p:sldId id="394" r:id="rId42"/>
    <p:sldId id="360" r:id="rId43"/>
    <p:sldId id="396" r:id="rId44"/>
    <p:sldId id="401" r:id="rId4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7170"/>
    <a:srgbClr val="FFFFFF"/>
    <a:srgbClr val="D1E3F3"/>
    <a:srgbClr val="5B9BD5"/>
    <a:srgbClr val="EFF7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76078" autoAdjust="0"/>
  </p:normalViewPr>
  <p:slideViewPr>
    <p:cSldViewPr snapToGrid="0">
      <p:cViewPr varScale="1">
        <p:scale>
          <a:sx n="62" d="100"/>
          <a:sy n="62" d="100"/>
        </p:scale>
        <p:origin x="1248" y="67"/>
      </p:cViewPr>
      <p:guideLst/>
    </p:cSldViewPr>
  </p:slideViewPr>
  <p:notesTextViewPr>
    <p:cViewPr>
      <p:scale>
        <a:sx n="3" d="2"/>
        <a:sy n="3" d="2"/>
      </p:scale>
      <p:origin x="0" y="-59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6:43"/>
    </inkml:context>
    <inkml:brush xml:id="br0">
      <inkml:brushProperty name="width" value="0.05" units="cm"/>
      <inkml:brushProperty name="height" value="0.05" units="cm"/>
      <inkml:brushProperty name="color" value="#FFFFFF"/>
    </inkml:brush>
  </inkml:definitions>
  <inkml:trace contextRef="#ctx0" brushRef="#br0">0 7078,'0'1161,"0"-9400,0 12596,0-4303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45"/>
    </inkml:context>
    <inkml:brush xml:id="br0">
      <inkml:brushProperty name="width" value="0.2" units="cm"/>
      <inkml:brushProperty name="height" value="0.2" units="cm"/>
      <inkml:brushProperty name="color" value="#FFFFFF"/>
    </inkml:brush>
  </inkml:definitions>
  <inkml:trace contextRef="#ctx0" brushRef="#br0">0 1,'0'307,"0"-488,0 189,0-15,0-30,0 16,0 67,0-4,0-35,0-29,0-53,0 44,0 26,0 10,0 87,0-53,0-31,0-11,0-36,0 25,0 27,0 445,0-910,0 635,0-280,0 58,0 34,0 15,0 347,0-327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56"/>
    </inkml:context>
    <inkml:brush xml:id="br0">
      <inkml:brushProperty name="width" value="0.2" units="cm"/>
      <inkml:brushProperty name="height" value="0.2" units="cm"/>
      <inkml:brushProperty name="color" value="#FFFFFF"/>
    </inkml:brush>
  </inkml:definitions>
  <inkml:trace contextRef="#ctx0" brushRef="#br0">0 3141,'0'1521,"0"-2265,0 2138,0-1979,0 1583,0-1026,0 39,0 51,0 354,0-5914,0 7299,0-4059,0 3544,0-2803,0 2156,0-561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6:43"/>
    </inkml:context>
    <inkml:brush xml:id="br0">
      <inkml:brushProperty name="width" value="0.05" units="cm"/>
      <inkml:brushProperty name="height" value="0.05" units="cm"/>
      <inkml:brushProperty name="color" value="#FFFFFF"/>
    </inkml:brush>
  </inkml:definitions>
  <inkml:trace contextRef="#ctx0" brushRef="#br0">0 7078,'0'1161,"0"-9400,0 12596,0-4303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6:46"/>
    </inkml:context>
    <inkml:brush xml:id="br0">
      <inkml:brushProperty name="width" value="0.05" units="cm"/>
      <inkml:brushProperty name="height" value="0.05" units="cm"/>
      <inkml:brushProperty name="color" value="#FFFFFF"/>
    </inkml:brush>
  </inkml:definitions>
  <inkml:trace contextRef="#ctx0" brushRef="#br0">0 83,'0'1235,"0"-2508,0 1228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6:54"/>
    </inkml:context>
    <inkml:brush xml:id="br0">
      <inkml:brushProperty name="width" value="0.05" units="cm"/>
      <inkml:brushProperty name="height" value="0.05" units="cm"/>
      <inkml:brushProperty name="color" value="#FFFFFF"/>
    </inkml:brush>
  </inkml:definitions>
  <inkml:trace contextRef="#ctx0" brushRef="#br0">0 1,'0'8754,"0"-10708,0 7246,0-16698,0 11376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03"/>
    </inkml:context>
    <inkml:brush xml:id="br0">
      <inkml:brushProperty name="width" value="0.05" units="cm"/>
      <inkml:brushProperty name="height" value="0.05" units="cm"/>
      <inkml:brushProperty name="color" value="#FFFFFF"/>
    </inkml:brush>
  </inkml:definitions>
  <inkml:trace contextRef="#ctx0" brushRef="#br0">0 0,'0'391,"0"-721,0 633,0-660,0 3813,0-4247,0 3462,0-3795,0 4188,0-3812,0 2429,0-2419,0 1302,0-1845,0 2779,0-3894,0 7752,0-6801,0 2591,0-2115,0 2146,0-9443,0 8192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37"/>
    </inkml:context>
    <inkml:brush xml:id="br0">
      <inkml:brushProperty name="width" value="0.2" units="cm"/>
      <inkml:brushProperty name="height" value="0.2" units="cm"/>
      <inkml:brushProperty name="color" value="#FFFFFF"/>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41"/>
    </inkml:context>
    <inkml:brush xml:id="br0">
      <inkml:brushProperty name="width" value="0.2" units="cm"/>
      <inkml:brushProperty name="height" value="0.2" units="cm"/>
      <inkml:brushProperty name="color" value="#FFFFFF"/>
    </inkml:brush>
  </inkml:definitions>
  <inkml:trace contextRef="#ctx0" brushRef="#br0">0 1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45"/>
    </inkml:context>
    <inkml:brush xml:id="br0">
      <inkml:brushProperty name="width" value="0.2" units="cm"/>
      <inkml:brushProperty name="height" value="0.2" units="cm"/>
      <inkml:brushProperty name="color" value="#FFFFFF"/>
    </inkml:brush>
  </inkml:definitions>
  <inkml:trace contextRef="#ctx0" brushRef="#br0">0 1,'0'307,"0"-488,0 189,0-15,0-30,0 16,0 67,0-4,0-35,0-29,0-53,0 44,0 26,0 10,0 87,0-53,0-31,0-11,0-36,0 25,0 27,0 445,0-910,0 635,0-280,0 58,0 34,0 15,0 347,0-327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56"/>
    </inkml:context>
    <inkml:brush xml:id="br0">
      <inkml:brushProperty name="width" value="0.2" units="cm"/>
      <inkml:brushProperty name="height" value="0.2" units="cm"/>
      <inkml:brushProperty name="color" value="#FFFFFF"/>
    </inkml:brush>
  </inkml:definitions>
  <inkml:trace contextRef="#ctx0" brushRef="#br0">0 3141,'0'1521,"0"-2265,0 2138,0-1979,0 1583,0-1026,0 39,0 51,0 354,0-5914,0 7299,0-4059,0 3544,0-2803,0 2156,0-561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6:46"/>
    </inkml:context>
    <inkml:brush xml:id="br0">
      <inkml:brushProperty name="width" value="0.05" units="cm"/>
      <inkml:brushProperty name="height" value="0.05" units="cm"/>
      <inkml:brushProperty name="color" value="#FFFFFF"/>
    </inkml:brush>
  </inkml:definitions>
  <inkml:trace contextRef="#ctx0" brushRef="#br0">0 83,'0'1235,"0"-2508,0 1228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6:54"/>
    </inkml:context>
    <inkml:brush xml:id="br0">
      <inkml:brushProperty name="width" value="0.05" units="cm"/>
      <inkml:brushProperty name="height" value="0.05" units="cm"/>
      <inkml:brushProperty name="color" value="#FFFFFF"/>
    </inkml:brush>
  </inkml:definitions>
  <inkml:trace contextRef="#ctx0" brushRef="#br0">0 1,'0'8754,"0"-10708,0 7246,0-16698,0 11376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03"/>
    </inkml:context>
    <inkml:brush xml:id="br0">
      <inkml:brushProperty name="width" value="0.05" units="cm"/>
      <inkml:brushProperty name="height" value="0.05" units="cm"/>
      <inkml:brushProperty name="color" value="#FFFFFF"/>
    </inkml:brush>
  </inkml:definitions>
  <inkml:trace contextRef="#ctx0" brushRef="#br0">0 0,'0'391,"0"-721,0 633,0-660,0 3813,0-4247,0 3462,0-3795,0 4188,0-3812,0 2429,0-2419,0 1302,0-1845,0 2779,0-3894,0 7752,0-6801,0 2591,0-2115,0 2146,0-9443,0 8192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06:26:36"/>
    </inkml:context>
    <inkml:brush xml:id="br0">
      <inkml:brushProperty name="width" value="0.05" units="cm"/>
      <inkml:brushProperty name="height" value="0.05" units="cm"/>
      <inkml:brushProperty name="color" value="#FFFFFF"/>
    </inkml:brush>
  </inkml:definitions>
  <inkml:trace contextRef="#ctx0" brushRef="#br0">18 1 24575,'0'6'0,"0"8"0,0 10 0,0 11 0,0 8 0,-6 5 0,-2 8 0,5-28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06:26:38"/>
    </inkml:context>
    <inkml:brush xml:id="br0">
      <inkml:brushProperty name="width" value="0.05" units="cm"/>
      <inkml:brushProperty name="height" value="0.05" units="cm"/>
      <inkml:brushProperty name="color" value="#FFFFFF"/>
    </inkml:brush>
  </inkml:definitions>
  <inkml:trace contextRef="#ctx0" brushRef="#br0">1 3504 24575,'115'789'0,"64"492"0,-48-242 0,-51-431 0,-57-449 0,-13-48 0,-5 166 0,2 37 0,6-189 0,7 117 0,-21-140 0,1-82 0,-1-71 0,-60-946 0,27 607 0,-116-1682-554,105 1417 538,-12-372 32,28 453 538,14-656-554,18 760 0,-3-634 0,-42 1693 0,8-234 0,-33 2138 0,69-314-1365,-2-2106-5461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11"/>
    </inkml:context>
    <inkml:brush xml:id="br0">
      <inkml:brushProperty name="width" value="0.05" units="cm"/>
      <inkml:brushProperty name="height" value="0.05" units="cm"/>
      <inkml:brushProperty name="color" value="#FFFFFF"/>
    </inkml:brush>
  </inkml:definitions>
  <inkml:trace contextRef="#ctx0" brushRef="#br0">0 1,'0'244,"0"-284,0 26,0 29,0 9903,0-12305,0 5122,0-2923,0 734,0-1335,0 1274,0-568,0 26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37"/>
    </inkml:context>
    <inkml:brush xml:id="br0">
      <inkml:brushProperty name="width" value="0.2" units="cm"/>
      <inkml:brushProperty name="height" value="0.2" units="cm"/>
      <inkml:brushProperty name="color" value="#FFFFFF"/>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06:27:41"/>
    </inkml:context>
    <inkml:brush xml:id="br0">
      <inkml:brushProperty name="width" value="0.2" units="cm"/>
      <inkml:brushProperty name="height" value="0.2" units="cm"/>
      <inkml:brushProperty name="color" value="#FFFFFF"/>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DE7A2-655F-4BCB-8248-86AEDCA62C14}" type="datetimeFigureOut">
              <a:rPr lang="vi-VN" smtClean="0"/>
              <a:t>11/12/2024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FCB1A-8F06-4DBB-B234-EDC3DBBE2789}" type="slidenum">
              <a:rPr lang="vi-VN" smtClean="0"/>
              <a:t>‹#›</a:t>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FCB1A-8F06-4DBB-B234-EDC3DBBE2789}" type="slidenum">
              <a:rPr lang="vi-VN" smtClean="0"/>
              <a:t>1</a:t>
            </a:fld>
            <a:endParaRPr lang="vi-V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dirty="0">
                <a:solidFill>
                  <a:srgbClr val="333333"/>
                </a:solidFill>
                <a:effectLst/>
                <a:latin typeface="Helvetica Neue"/>
              </a:rPr>
              <a:t>Thay vì chỉ có một tầng đơn, chúng có tới 4 tầng ẩn (3 sigmoid và 1 tanh) tương tác với nhau theo một cấu trúc đặc biệt.</a:t>
            </a: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r>
              <a:rPr lang="en-US" b="1" i="0" dirty="0">
                <a:solidFill>
                  <a:srgbClr val="1B1B1B"/>
                </a:solidFill>
                <a:effectLst/>
                <a:latin typeface="Open Sans" panose="020B0606030504020204" pitchFamily="34" charset="0"/>
              </a:rPr>
              <a:t>-&gt;</a:t>
            </a:r>
            <a:r>
              <a:rPr lang="vi-VN" b="1" i="0" dirty="0">
                <a:solidFill>
                  <a:srgbClr val="1B1B1B"/>
                </a:solidFill>
                <a:effectLst/>
                <a:latin typeface="Open Sans" panose="020B0606030504020204" pitchFamily="34" charset="0"/>
              </a:rPr>
              <a:t>Input gate</a:t>
            </a:r>
            <a:r>
              <a:rPr lang="vi-VN" b="0" i="0" dirty="0">
                <a:solidFill>
                  <a:srgbClr val="1B1B1B"/>
                </a:solidFill>
                <a:effectLst/>
                <a:latin typeface="Open Sans" panose="020B0606030504020204" pitchFamily="34" charset="0"/>
              </a:rPr>
              <a:t> </a:t>
            </a:r>
            <a:r>
              <a:rPr lang="vi-VN" b="0" i="0" dirty="0">
                <a:solidFill>
                  <a:srgbClr val="1B1B1B"/>
                </a:solidFill>
                <a:effectLst/>
                <a:latin typeface="KaTeX_Main"/>
              </a:rPr>
              <a:t>i</a:t>
            </a:r>
            <a:r>
              <a:rPr lang="vi-VN" b="0" i="0" dirty="0">
                <a:solidFill>
                  <a:srgbClr val="1B1B1B"/>
                </a:solidFill>
                <a:effectLst/>
                <a:latin typeface="Open Sans" panose="020B0606030504020204" pitchFamily="34" charset="0"/>
              </a:rPr>
              <a:t> - cổng vào.</a:t>
            </a:r>
          </a:p>
          <a:p>
            <a:pPr algn="l">
              <a:buFont typeface="Arial" panose="020B0604020202020204" pitchFamily="34" charset="0"/>
              <a:buNone/>
            </a:pPr>
            <a:r>
              <a:rPr lang="vi-VN" b="0" i="0" dirty="0">
                <a:solidFill>
                  <a:srgbClr val="1B1B1B"/>
                </a:solidFill>
                <a:effectLst/>
                <a:latin typeface="Open Sans" panose="020B0606030504020204" pitchFamily="34" charset="0"/>
              </a:rPr>
              <a:t> giúp quyết định bao nhiêu lượng thông tin đầu vào sẽ ảnh hưởng đến trạng thái </a:t>
            </a:r>
            <a:r>
              <a:rPr lang="en-US" b="0" i="0" dirty="0" err="1">
                <a:solidFill>
                  <a:srgbClr val="1B1B1B"/>
                </a:solidFill>
                <a:effectLst/>
                <a:latin typeface="Open Sans" panose="020B0606030504020204" pitchFamily="34" charset="0"/>
              </a:rPr>
              <a:t>mới</a:t>
            </a:r>
            <a:r>
              <a:rPr lang="vi-VN" b="0" i="0" dirty="0">
                <a:solidFill>
                  <a:srgbClr val="1B1B1B"/>
                </a:solidFill>
                <a:effectLst/>
                <a:latin typeface="Open Sans" panose="020B0606030504020204" pitchFamily="34" charset="0"/>
              </a:rPr>
              <a:t> thông qua đặc điểm của hàm sigmoid (đầu ra nằm trong khoảng </a:t>
            </a:r>
            <a:r>
              <a:rPr lang="vi-VN" b="0" i="0" dirty="0">
                <a:solidFill>
                  <a:srgbClr val="1B1B1B"/>
                </a:solidFill>
                <a:effectLst/>
                <a:latin typeface="KaTeX_Main"/>
              </a:rPr>
              <a:t>[0,1][0,1]</a:t>
            </a:r>
            <a:r>
              <a:rPr lang="vi-VN" b="0" i="0" dirty="0">
                <a:solidFill>
                  <a:srgbClr val="1B1B1B"/>
                </a:solidFill>
                <a:effectLst/>
                <a:latin typeface="Open Sans" panose="020B0606030504020204" pitchFamily="34" charset="0"/>
              </a:rPr>
              <a:t>), như vậy khi một vector thông tin đi qua đây, nếu nhân với 0, vector sẽ bị triệt tiêu hoàn toàn. Nếu nhân với 1, hầu hết thông tin sẽ được giữ lại.</a:t>
            </a:r>
          </a:p>
          <a:p>
            <a:pPr algn="l">
              <a:buFont typeface="Arial" panose="020B0604020202020204" pitchFamily="34" charset="0"/>
              <a:buNone/>
            </a:pPr>
            <a:r>
              <a:rPr lang="en-US" b="0" i="0" dirty="0">
                <a:solidFill>
                  <a:srgbClr val="1B1B1B"/>
                </a:solidFill>
                <a:effectLst/>
                <a:latin typeface="KaTeX_Main"/>
              </a:rPr>
              <a:t>-&gt;</a:t>
            </a:r>
            <a:r>
              <a:rPr lang="vi-VN" b="0" i="0" dirty="0">
                <a:solidFill>
                  <a:srgbClr val="1B1B1B"/>
                </a:solidFill>
                <a:effectLst/>
                <a:latin typeface="KaTeX_Main"/>
              </a:rPr>
              <a:t>f</a:t>
            </a:r>
            <a:r>
              <a:rPr lang="vi-VN" b="0" i="0" dirty="0">
                <a:solidFill>
                  <a:srgbClr val="1B1B1B"/>
                </a:solidFill>
                <a:effectLst/>
                <a:latin typeface="Open Sans" panose="020B0606030504020204" pitchFamily="34" charset="0"/>
              </a:rPr>
              <a:t> là </a:t>
            </a:r>
            <a:r>
              <a:rPr lang="vi-VN" b="1" i="0" dirty="0">
                <a:solidFill>
                  <a:srgbClr val="1B1B1B"/>
                </a:solidFill>
                <a:effectLst/>
                <a:latin typeface="Open Sans" panose="020B0606030504020204" pitchFamily="34" charset="0"/>
              </a:rPr>
              <a:t>forget gate</a:t>
            </a:r>
            <a:r>
              <a:rPr lang="vi-VN" b="0" i="0" dirty="0">
                <a:solidFill>
                  <a:srgbClr val="1B1B1B"/>
                </a:solidFill>
                <a:effectLst/>
                <a:latin typeface="Open Sans" panose="020B0606030504020204" pitchFamily="34" charset="0"/>
              </a:rPr>
              <a:t> - cổng quên.</a:t>
            </a:r>
          </a:p>
          <a:p>
            <a:pPr algn="l">
              <a:buFont typeface="Arial" panose="020B0604020202020204" pitchFamily="34" charset="0"/>
              <a:buNone/>
            </a:pPr>
            <a:r>
              <a:rPr lang="vi-VN" b="0" i="0" dirty="0">
                <a:solidFill>
                  <a:srgbClr val="1B1B1B"/>
                </a:solidFill>
                <a:effectLst/>
                <a:latin typeface="Open Sans" panose="020B0606030504020204" pitchFamily="34" charset="0"/>
              </a:rPr>
              <a:t>Cổng quyết định sẽ bỏ đi bao nhiêu lượng thông tin đến từ trạng thái trước đó.</a:t>
            </a:r>
          </a:p>
          <a:p>
            <a:pPr algn="l">
              <a:buFont typeface="Arial" panose="020B0604020202020204" pitchFamily="34" charset="0"/>
              <a:buNone/>
            </a:pPr>
            <a:r>
              <a:rPr lang="en-US" b="0" i="0" dirty="0">
                <a:solidFill>
                  <a:srgbClr val="1B1B1B"/>
                </a:solidFill>
                <a:effectLst/>
                <a:latin typeface="Open Sans" panose="020B0606030504020204" pitchFamily="34" charset="0"/>
              </a:rPr>
              <a:t>-&gt; C</a:t>
            </a:r>
            <a:r>
              <a:rPr lang="vi-VN" b="0" i="0" dirty="0">
                <a:solidFill>
                  <a:srgbClr val="1B1B1B"/>
                </a:solidFill>
                <a:effectLst/>
                <a:latin typeface="Open Sans" panose="020B0606030504020204" pitchFamily="34" charset="0"/>
              </a:rPr>
              <a:t>ổng </a:t>
            </a:r>
            <a:r>
              <a:rPr lang="vi-VN" b="0" i="0" dirty="0">
                <a:solidFill>
                  <a:srgbClr val="1B1B1B"/>
                </a:solidFill>
                <a:effectLst/>
                <a:latin typeface="KaTeX_Main"/>
              </a:rPr>
              <a:t>o</a:t>
            </a:r>
            <a:r>
              <a:rPr lang="vi-VN" b="0" i="0" dirty="0">
                <a:solidFill>
                  <a:srgbClr val="1B1B1B"/>
                </a:solidFill>
                <a:effectLst/>
                <a:latin typeface="Open Sans" panose="020B0606030504020204" pitchFamily="34" charset="0"/>
              </a:rPr>
              <a:t> là </a:t>
            </a:r>
            <a:r>
              <a:rPr lang="vi-VN" b="1" i="0" dirty="0">
                <a:solidFill>
                  <a:srgbClr val="1B1B1B"/>
                </a:solidFill>
                <a:effectLst/>
                <a:latin typeface="Open Sans" panose="020B0606030504020204" pitchFamily="34" charset="0"/>
              </a:rPr>
              <a:t>output gate</a:t>
            </a:r>
            <a:r>
              <a:rPr lang="vi-VN" b="0" i="0" dirty="0">
                <a:solidFill>
                  <a:srgbClr val="1B1B1B"/>
                </a:solidFill>
                <a:effectLst/>
                <a:latin typeface="Open Sans" panose="020B0606030504020204" pitchFamily="34" charset="0"/>
              </a:rPr>
              <a:t> - cổng ra.</a:t>
            </a:r>
          </a:p>
          <a:p>
            <a:pPr algn="l">
              <a:buFont typeface="Arial" panose="020B0604020202020204" pitchFamily="34" charset="0"/>
              <a:buNone/>
            </a:pPr>
            <a:r>
              <a:rPr lang="vi-VN" b="0" i="0" dirty="0">
                <a:solidFill>
                  <a:srgbClr val="1B1B1B"/>
                </a:solidFill>
                <a:effectLst/>
                <a:latin typeface="Open Sans" panose="020B0606030504020204" pitchFamily="34" charset="0"/>
              </a:rPr>
              <a:t>Cổng điều chỉnh lượng thông tin có thể ra ngoài </a:t>
            </a:r>
            <a:r>
              <a:rPr lang="vi-VN" b="0" i="0" dirty="0">
                <a:solidFill>
                  <a:srgbClr val="1B1B1B"/>
                </a:solidFill>
                <a:effectLst/>
                <a:latin typeface="KaTeX_Main"/>
              </a:rPr>
              <a:t>yt​</a:t>
            </a:r>
            <a:r>
              <a:rPr lang="vi-VN" b="0" i="0" dirty="0">
                <a:solidFill>
                  <a:srgbClr val="1B1B1B"/>
                </a:solidFill>
                <a:effectLst/>
                <a:latin typeface="Open Sans" panose="020B0606030504020204" pitchFamily="34" charset="0"/>
              </a:rPr>
              <a:t> và lượng thông tin truyền tới trạng thái tiếp theo.</a:t>
            </a:r>
          </a:p>
          <a:p>
            <a:pPr algn="l">
              <a:buFont typeface="Arial" panose="020B0604020202020204" pitchFamily="34" charset="0"/>
              <a:buNone/>
            </a:pPr>
            <a:r>
              <a:rPr lang="en-US" b="0" i="0" dirty="0">
                <a:solidFill>
                  <a:srgbClr val="1B1B1B"/>
                </a:solidFill>
                <a:effectLst/>
                <a:latin typeface="Open Sans" panose="020B0606030504020204" pitchFamily="34" charset="0"/>
              </a:rPr>
              <a:t>-&gt; </a:t>
            </a:r>
            <a:r>
              <a:rPr lang="en-US" b="0" i="0" dirty="0" err="1">
                <a:solidFill>
                  <a:srgbClr val="1B1B1B"/>
                </a:solidFill>
                <a:effectLst/>
                <a:latin typeface="Open Sans" panose="020B0606030504020204" pitchFamily="34" charset="0"/>
              </a:rPr>
              <a:t>Cổng</a:t>
            </a:r>
            <a:r>
              <a:rPr lang="en-US" b="0" i="0" dirty="0">
                <a:solidFill>
                  <a:srgbClr val="1B1B1B"/>
                </a:solidFill>
                <a:effectLst/>
                <a:latin typeface="Open Sans" panose="020B0606030504020204" pitchFamily="34" charset="0"/>
              </a:rPr>
              <a:t> </a:t>
            </a:r>
            <a:r>
              <a:rPr lang="vi-VN" b="0" i="0" dirty="0">
                <a:solidFill>
                  <a:srgbClr val="1B1B1B"/>
                </a:solidFill>
                <a:effectLst/>
                <a:latin typeface="Open Sans" panose="020B0606030504020204" pitchFamily="34" charset="0"/>
              </a:rPr>
              <a:t>g thực chất cũng chỉ là một trạng thái ẩn được tính dựa trên đầu vào hiện tại </a:t>
            </a:r>
            <a:r>
              <a:rPr lang="vi-VN" b="0" i="0" dirty="0">
                <a:solidFill>
                  <a:srgbClr val="1B1B1B"/>
                </a:solidFill>
                <a:effectLst/>
                <a:latin typeface="KaTeX_Main"/>
              </a:rPr>
              <a:t>xt</a:t>
            </a:r>
            <a:r>
              <a:rPr lang="vi-VN" b="0" i="0" dirty="0">
                <a:solidFill>
                  <a:srgbClr val="1B1B1B"/>
                </a:solidFill>
                <a:effectLst/>
                <a:latin typeface="Open Sans" panose="020B0606030504020204" pitchFamily="34" charset="0"/>
              </a:rPr>
              <a:t> và trạng thái trước </a:t>
            </a:r>
            <a:r>
              <a:rPr lang="vi-VN" b="0" i="0" dirty="0">
                <a:solidFill>
                  <a:srgbClr val="1B1B1B"/>
                </a:solidFill>
                <a:effectLst/>
                <a:latin typeface="KaTeX_Main"/>
              </a:rPr>
              <a:t>ht−1​</a:t>
            </a:r>
            <a:r>
              <a:rPr lang="vi-VN" b="0" i="0" dirty="0">
                <a:solidFill>
                  <a:srgbClr val="1B1B1B"/>
                </a:solidFill>
                <a:effectLst/>
                <a:latin typeface="Open Sans" panose="020B0606030504020204" pitchFamily="34" charset="0"/>
              </a:rPr>
              <a:t>. Tính hoàn toàn tương tự như input gate, chỉ thay vì dùng sigmoid, ta dùng tanh. Kết hợp hai điều này lại để cập nhật trạng thái mới.</a:t>
            </a:r>
          </a:p>
          <a:p>
            <a:pPr algn="l">
              <a:buFont typeface="Arial" panose="020B0604020202020204" pitchFamily="34" charset="0"/>
              <a:buNone/>
            </a:pPr>
            <a:r>
              <a:rPr lang="vi-VN" b="0" i="0" dirty="0">
                <a:solidFill>
                  <a:srgbClr val="1B1B1B"/>
                </a:solidFill>
                <a:effectLst/>
                <a:latin typeface="Open Sans" panose="020B0606030504020204" pitchFamily="34" charset="0"/>
              </a:rPr>
              <a:t>Cuối cùng, ta có </a:t>
            </a:r>
            <a:r>
              <a:rPr lang="vi-VN" b="0" i="0" dirty="0">
                <a:solidFill>
                  <a:srgbClr val="1B1B1B"/>
                </a:solidFill>
                <a:effectLst/>
                <a:latin typeface="KaTeX_Main"/>
              </a:rPr>
              <a:t>ct​</a:t>
            </a:r>
            <a:r>
              <a:rPr lang="vi-VN" b="0" i="0" dirty="0">
                <a:solidFill>
                  <a:srgbClr val="1B1B1B"/>
                </a:solidFill>
                <a:effectLst/>
                <a:latin typeface="Open Sans" panose="020B0606030504020204" pitchFamily="34" charset="0"/>
              </a:rPr>
              <a:t> là bộ nhớ trong của LSTM. Nhìn vào công thức, có thể thấy nó là tổng hợp của bộ nhớ trước </a:t>
            </a:r>
            <a:r>
              <a:rPr lang="vi-VN" b="0" i="0" dirty="0">
                <a:solidFill>
                  <a:srgbClr val="1B1B1B"/>
                </a:solidFill>
                <a:effectLst/>
                <a:latin typeface="KaTeX_Main"/>
              </a:rPr>
              <a:t>ct−1​</a:t>
            </a:r>
            <a:r>
              <a:rPr lang="vi-VN" b="0" i="0" dirty="0">
                <a:solidFill>
                  <a:srgbClr val="1B1B1B"/>
                </a:solidFill>
                <a:effectLst/>
                <a:latin typeface="Open Sans" panose="020B0606030504020204" pitchFamily="34" charset="0"/>
              </a:rPr>
              <a:t> đã được lọc qua </a:t>
            </a:r>
            <a:r>
              <a:rPr lang="vi-VN" b="0" i="1" dirty="0">
                <a:solidFill>
                  <a:srgbClr val="1B1B1B"/>
                </a:solidFill>
                <a:effectLst/>
                <a:latin typeface="Open Sans" panose="020B0606030504020204" pitchFamily="34" charset="0"/>
              </a:rPr>
              <a:t>cổng quên f</a:t>
            </a:r>
            <a:r>
              <a:rPr lang="vi-VN" b="0" i="0" dirty="0">
                <a:solidFill>
                  <a:srgbClr val="1B1B1B"/>
                </a:solidFill>
                <a:effectLst/>
                <a:latin typeface="Open Sans" panose="020B0606030504020204" pitchFamily="34" charset="0"/>
              </a:rPr>
              <a:t>, cộng với trạng thái ẩn g đã được lọc bởi </a:t>
            </a:r>
            <a:r>
              <a:rPr lang="vi-VN" b="0" i="1" dirty="0">
                <a:solidFill>
                  <a:srgbClr val="1B1B1B"/>
                </a:solidFill>
                <a:effectLst/>
                <a:latin typeface="Open Sans" panose="020B0606030504020204" pitchFamily="34" charset="0"/>
              </a:rPr>
              <a:t>cổng vào i</a:t>
            </a:r>
            <a:r>
              <a:rPr lang="vi-VN" b="0" i="0" dirty="0">
                <a:solidFill>
                  <a:srgbClr val="1B1B1B"/>
                </a:solidFill>
                <a:effectLst/>
                <a:latin typeface="Open Sans" panose="020B0606030504020204" pitchFamily="34" charset="0"/>
              </a:rPr>
              <a:t>. </a:t>
            </a:r>
            <a:endParaRPr lang="en-US" b="0" i="0" dirty="0">
              <a:solidFill>
                <a:srgbClr val="1B1B1B"/>
              </a:solidFill>
              <a:effectLst/>
              <a:latin typeface="Open Sans" panose="020B0606030504020204" pitchFamily="34" charset="0"/>
            </a:endParaRPr>
          </a:p>
          <a:p>
            <a:pPr algn="l">
              <a:buFont typeface="Arial" panose="020B0604020202020204" pitchFamily="34" charset="0"/>
              <a:buNone/>
            </a:pPr>
            <a:r>
              <a:rPr lang="vi-VN" b="0" i="0" dirty="0">
                <a:solidFill>
                  <a:srgbClr val="1B1B1B"/>
                </a:solidFill>
                <a:effectLst/>
                <a:latin typeface="Open Sans" panose="020B0606030504020204" pitchFamily="34" charset="0"/>
              </a:rPr>
              <a:t>Cell state sẽ mang thông tin nào quan trọng truyền đi xa hơn và sẽ được dùng khi cần. Đây chính là </a:t>
            </a:r>
            <a:r>
              <a:rPr lang="vi-VN" b="1" i="0" dirty="0">
                <a:solidFill>
                  <a:srgbClr val="1B1B1B"/>
                </a:solidFill>
                <a:effectLst/>
                <a:latin typeface="Open Sans" panose="020B0606030504020204" pitchFamily="34" charset="0"/>
              </a:rPr>
              <a:t>long term memory</a:t>
            </a:r>
            <a:r>
              <a:rPr lang="vi-VN" b="0" i="0" dirty="0">
                <a:solidFill>
                  <a:srgbClr val="1B1B1B"/>
                </a:solidFill>
                <a:effectLst/>
                <a:latin typeface="Open Sans" panose="020B0606030504020204" pitchFamily="34" charset="0"/>
              </a:rPr>
              <a:t>.</a:t>
            </a:r>
          </a:p>
          <a:p>
            <a:pPr algn="l">
              <a:buFont typeface="Arial" panose="020B0604020202020204" pitchFamily="34" charset="0"/>
              <a:buChar char="•"/>
            </a:pPr>
            <a:r>
              <a:rPr lang="vi-VN" b="0" i="0" dirty="0">
                <a:solidFill>
                  <a:srgbClr val="1B1B1B"/>
                </a:solidFill>
                <a:effectLst/>
                <a:latin typeface="Open Sans" panose="020B0606030504020204" pitchFamily="34" charset="0"/>
              </a:rPr>
              <a:t>Sau khi có </a:t>
            </a:r>
            <a:r>
              <a:rPr lang="vi-VN" b="0" i="0" dirty="0">
                <a:solidFill>
                  <a:srgbClr val="1B1B1B"/>
                </a:solidFill>
                <a:effectLst/>
                <a:latin typeface="KaTeX_Main"/>
              </a:rPr>
              <a:t>ct​</a:t>
            </a:r>
            <a:r>
              <a:rPr lang="vi-VN" b="0" i="0" dirty="0">
                <a:solidFill>
                  <a:srgbClr val="1B1B1B"/>
                </a:solidFill>
                <a:effectLst/>
                <a:latin typeface="Open Sans" panose="020B0606030504020204" pitchFamily="34" charset="0"/>
              </a:rPr>
              <a:t>, ta sẽ đưa nó qua cổng ra để lọc thông tin một lần nữa, thu được trạng thái mới </a:t>
            </a:r>
            <a:r>
              <a:rPr lang="vi-VN" b="0" i="0" dirty="0">
                <a:solidFill>
                  <a:srgbClr val="1B1B1B"/>
                </a:solidFill>
                <a:effectLst/>
                <a:latin typeface="KaTeX_Main"/>
              </a:rPr>
              <a:t>ht</a:t>
            </a:r>
            <a:endParaRPr lang="vi-VN" b="0" i="0" dirty="0">
              <a:solidFill>
                <a:srgbClr val="1B1B1B"/>
              </a:solidFill>
              <a:effectLst/>
              <a:latin typeface="Open Sans" panose="020B0606030504020204" pitchFamily="34" charset="0"/>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r>
              <a:rPr lang="en-US" b="1" i="0" dirty="0">
                <a:solidFill>
                  <a:srgbClr val="333333"/>
                </a:solidFill>
                <a:effectLst/>
                <a:latin typeface="Helvetica Neue"/>
              </a:rPr>
              <a:t>0.</a:t>
            </a:r>
            <a:r>
              <a:rPr lang="vi-VN" b="0" i="0" dirty="0">
                <a:solidFill>
                  <a:srgbClr val="333333"/>
                </a:solidFill>
                <a:effectLst/>
                <a:latin typeface="Helvetica Neue"/>
              </a:rPr>
              <a:t>Ý tưởng chính là thành phần ô trạng thái (cell state) thể hiện qua đường chạy ngang qua đỉnh đồ thị như hình</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Trong đó hình tròn màu hồng biểu diễn một toán tử đối với véc tơ như phép cộng véc tơ, phép nhân vô hướng các véc tơ. </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Màu vàng thể hiện hàm activation mà mạng nơ ron sử dụng để học</a:t>
            </a:r>
            <a:r>
              <a:rPr lang="en-US" b="0" i="0" dirty="0">
                <a:solidFill>
                  <a:srgbClr val="333333"/>
                </a:solidFill>
                <a:effectLst/>
                <a:latin typeface="Helvetica Neue"/>
              </a:rPr>
              <a:t> </a:t>
            </a:r>
            <a:r>
              <a:rPr lang="vi-VN" b="0" i="0" dirty="0">
                <a:solidFill>
                  <a:srgbClr val="333333"/>
                </a:solidFill>
                <a:effectLst/>
                <a:latin typeface="Helvetica Neue"/>
              </a:rPr>
              <a:t>là các hàm phi tuyến sigmoid và tanh. </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Kí hiệu </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2 đường thẳng nhập vào</a:t>
            </a:r>
            <a:r>
              <a:rPr lang="en-US" b="0" i="0" dirty="0">
                <a:solidFill>
                  <a:srgbClr val="333333"/>
                </a:solidFill>
                <a:effectLst/>
                <a:latin typeface="Helvetica Neue"/>
              </a:rPr>
              <a:t>:</a:t>
            </a:r>
            <a:r>
              <a:rPr lang="vi-VN" b="0" i="0" dirty="0">
                <a:solidFill>
                  <a:srgbClr val="333333"/>
                </a:solidFill>
                <a:effectLst/>
                <a:latin typeface="Helvetica Neue"/>
              </a:rPr>
              <a:t> thể hiện phép chập kết quả</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2 đường thẳng rẽ nhánh thể hiện cho nội dung véc tơ trước đó được sao chép để đi tới một phần khác của mạng nơ ron.</a:t>
            </a: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r>
              <a:rPr lang="en-US" b="0" i="0" dirty="0">
                <a:solidFill>
                  <a:srgbClr val="333333"/>
                </a:solidFill>
                <a:effectLst/>
                <a:latin typeface="Helvetica Neue"/>
              </a:rPr>
              <a:t>1. </a:t>
            </a:r>
            <a:r>
              <a:rPr lang="en-US" b="1" i="0" dirty="0" err="1">
                <a:solidFill>
                  <a:srgbClr val="333333"/>
                </a:solidFill>
                <a:effectLst/>
                <a:latin typeface="Helvetica Neue"/>
              </a:rPr>
              <a:t>Tầng</a:t>
            </a:r>
            <a:r>
              <a:rPr lang="en-US" b="1" i="0" dirty="0">
                <a:solidFill>
                  <a:srgbClr val="333333"/>
                </a:solidFill>
                <a:effectLst/>
                <a:latin typeface="Helvetica Neue"/>
              </a:rPr>
              <a:t> </a:t>
            </a:r>
            <a:r>
              <a:rPr lang="en-US" b="1" i="0" dirty="0" err="1">
                <a:solidFill>
                  <a:srgbClr val="333333"/>
                </a:solidFill>
                <a:effectLst/>
                <a:latin typeface="Helvetica Neue"/>
              </a:rPr>
              <a:t>cổng</a:t>
            </a:r>
            <a:r>
              <a:rPr lang="en-US" b="1" i="0" dirty="0">
                <a:solidFill>
                  <a:srgbClr val="333333"/>
                </a:solidFill>
                <a:effectLst/>
                <a:latin typeface="Helvetica Neue"/>
              </a:rPr>
              <a:t> </a:t>
            </a:r>
            <a:r>
              <a:rPr lang="en-US" b="1" i="0" dirty="0" err="1">
                <a:solidFill>
                  <a:srgbClr val="333333"/>
                </a:solidFill>
                <a:effectLst/>
                <a:latin typeface="Helvetica Neue"/>
              </a:rPr>
              <a:t>quên</a:t>
            </a:r>
            <a:r>
              <a:rPr lang="en-US" b="1" i="0" dirty="0">
                <a:solidFill>
                  <a:srgbClr val="333333"/>
                </a:solidFill>
                <a:effectLst/>
                <a:latin typeface="Helvetica Neue"/>
              </a:rPr>
              <a:t> (</a:t>
            </a:r>
            <a:r>
              <a:rPr lang="en-US" b="1" i="1" dirty="0">
                <a:solidFill>
                  <a:srgbClr val="333333"/>
                </a:solidFill>
                <a:effectLst/>
                <a:latin typeface="Helvetica Neue"/>
              </a:rPr>
              <a:t>forget gate layer</a:t>
            </a:r>
            <a:r>
              <a:rPr lang="en-US" b="1" i="0" dirty="0">
                <a:solidFill>
                  <a:srgbClr val="333333"/>
                </a:solidFill>
                <a:effectLst/>
                <a:latin typeface="Helvetica Neue"/>
              </a:rPr>
              <a:t>)</a:t>
            </a:r>
            <a:endParaRPr lang="en-US" b="0" i="0" dirty="0">
              <a:solidFill>
                <a:srgbClr val="333333"/>
              </a:solidFill>
              <a:effectLst/>
              <a:latin typeface="Helvetica Neue"/>
            </a:endParaRPr>
          </a:p>
          <a:p>
            <a:pPr algn="l">
              <a:buFont typeface="Arial" panose="020B0604020202020204" pitchFamily="34" charset="0"/>
              <a:buChar char="•"/>
            </a:pPr>
            <a:r>
              <a:rPr lang="vi-VN" b="0" i="0" dirty="0">
                <a:solidFill>
                  <a:srgbClr val="333333"/>
                </a:solidFill>
                <a:effectLst/>
                <a:latin typeface="Helvetica Neue"/>
              </a:rPr>
              <a:t>Bước đầu sẽ quyết định xem thông tin nào cho phép đi qua ô trạng thái (cell state). </a:t>
            </a:r>
            <a:r>
              <a:rPr lang="en-US" b="0" i="0" dirty="0">
                <a:solidFill>
                  <a:srgbClr val="333333"/>
                </a:solidFill>
                <a:effectLst/>
                <a:latin typeface="Helvetica Neue"/>
              </a:rPr>
              <a:t>K</a:t>
            </a:r>
            <a:r>
              <a:rPr lang="vi-VN" b="0" i="0" dirty="0">
                <a:solidFill>
                  <a:srgbClr val="333333"/>
                </a:solidFill>
                <a:effectLst/>
                <a:latin typeface="Helvetica Neue"/>
              </a:rPr>
              <a:t>iểm soát bởi hàm sigmoid </a:t>
            </a:r>
            <a:endParaRPr lang="en-US" b="0" i="0" dirty="0">
              <a:solidFill>
                <a:srgbClr val="333333"/>
              </a:solidFill>
              <a:effectLst/>
              <a:latin typeface="Helvetica Neue"/>
            </a:endParaRPr>
          </a:p>
          <a:p>
            <a:pPr algn="l">
              <a:buFont typeface="Arial" panose="020B0604020202020204" pitchFamily="34" charset="0"/>
              <a:buChar char="•"/>
            </a:pPr>
            <a:r>
              <a:rPr lang="vi-VN" b="0" i="0" dirty="0">
                <a:solidFill>
                  <a:srgbClr val="333333"/>
                </a:solidFill>
                <a:effectLst/>
                <a:latin typeface="Helvetica Neue"/>
              </a:rPr>
              <a:t>Đầu tiên</a:t>
            </a:r>
            <a:r>
              <a:rPr lang="en-US" b="0" i="0" dirty="0">
                <a:solidFill>
                  <a:srgbClr val="333333"/>
                </a:solidFill>
                <a:effectLst/>
                <a:latin typeface="Helvetica Neue"/>
              </a:rPr>
              <a:t> </a:t>
            </a:r>
            <a:r>
              <a:rPr lang="vi-VN" b="0" i="0" dirty="0">
                <a:solidFill>
                  <a:srgbClr val="333333"/>
                </a:solidFill>
                <a:effectLst/>
                <a:latin typeface="Helvetica Neue"/>
              </a:rPr>
              <a:t>nhận vào 2 giá trị </a:t>
            </a:r>
            <a:r>
              <a:rPr lang="vi-VN" dirty="0"/>
              <a:t>ht−1</a:t>
            </a:r>
            <a:r>
              <a:rPr lang="vi-VN" b="0" i="0" dirty="0">
                <a:solidFill>
                  <a:srgbClr val="333333"/>
                </a:solidFill>
                <a:effectLst/>
                <a:latin typeface="Helvetica Neue"/>
              </a:rPr>
              <a:t> và </a:t>
            </a:r>
            <a:r>
              <a:rPr lang="vi-VN" dirty="0"/>
              <a:t>x</a:t>
            </a:r>
            <a:r>
              <a:rPr lang="en-US" dirty="0"/>
              <a:t>t</a:t>
            </a:r>
            <a:r>
              <a:rPr lang="en-US" b="0" i="0" dirty="0">
                <a:solidFill>
                  <a:srgbClr val="333333"/>
                </a:solidFill>
                <a:effectLst/>
                <a:latin typeface="Helvetica Neue"/>
              </a:rPr>
              <a:t>,</a:t>
            </a:r>
            <a:r>
              <a:rPr lang="vi-VN" b="0" i="0" dirty="0">
                <a:solidFill>
                  <a:srgbClr val="333333"/>
                </a:solidFill>
                <a:effectLst/>
                <a:latin typeface="Helvetica Neue"/>
              </a:rPr>
              <a:t> trả về </a:t>
            </a:r>
            <a:r>
              <a:rPr lang="en-US" b="0" i="0" dirty="0">
                <a:solidFill>
                  <a:srgbClr val="333333"/>
                </a:solidFill>
                <a:effectLst/>
                <a:latin typeface="Helvetica Neue"/>
              </a:rPr>
              <a:t>1</a:t>
            </a:r>
            <a:r>
              <a:rPr lang="vi-VN" b="0" i="0" dirty="0">
                <a:solidFill>
                  <a:srgbClr val="333333"/>
                </a:solidFill>
                <a:effectLst/>
                <a:latin typeface="Helvetica Neue"/>
              </a:rPr>
              <a:t> giá trị trong khoảng 0</a:t>
            </a:r>
            <a:r>
              <a:rPr lang="en-US" b="0" i="0" dirty="0">
                <a:solidFill>
                  <a:srgbClr val="333333"/>
                </a:solidFill>
                <a:effectLst/>
                <a:latin typeface="Helvetica Neue"/>
              </a:rPr>
              <a:t>,</a:t>
            </a:r>
            <a:r>
              <a:rPr lang="vi-VN" b="0" i="0" dirty="0">
                <a:solidFill>
                  <a:srgbClr val="333333"/>
                </a:solidFill>
                <a:effectLst/>
                <a:latin typeface="Helvetica Neue"/>
              </a:rPr>
              <a:t> 1 cho mỗi giá trị của ô trạng thái </a:t>
            </a:r>
            <a:r>
              <a:rPr lang="vi-VN" dirty="0"/>
              <a:t>Ct−1</a:t>
            </a:r>
            <a:r>
              <a:rPr lang="vi-VN" b="0" i="0" dirty="0">
                <a:solidFill>
                  <a:srgbClr val="333333"/>
                </a:solidFill>
                <a:effectLst/>
                <a:latin typeface="Helvetica Neue"/>
              </a:rPr>
              <a:t>. </a:t>
            </a:r>
            <a:r>
              <a:rPr lang="en-US" b="0" i="0" dirty="0">
                <a:solidFill>
                  <a:srgbClr val="333333"/>
                </a:solidFill>
                <a:effectLst/>
                <a:latin typeface="Helvetica Neue"/>
              </a:rPr>
              <a:t>G</a:t>
            </a:r>
            <a:r>
              <a:rPr lang="vi-VN" b="0" i="0" dirty="0">
                <a:solidFill>
                  <a:srgbClr val="333333"/>
                </a:solidFill>
                <a:effectLst/>
                <a:latin typeface="Helvetica Neue"/>
              </a:rPr>
              <a:t>iá trị </a:t>
            </a:r>
            <a:r>
              <a:rPr lang="en-US" b="0" i="0" dirty="0">
                <a:solidFill>
                  <a:srgbClr val="333333"/>
                </a:solidFill>
                <a:effectLst/>
                <a:latin typeface="Helvetica Neue"/>
              </a:rPr>
              <a:t>=</a:t>
            </a:r>
            <a:r>
              <a:rPr lang="vi-VN" b="0" i="0" dirty="0">
                <a:solidFill>
                  <a:srgbClr val="333333"/>
                </a:solidFill>
                <a:effectLst/>
                <a:latin typeface="Helvetica Neue"/>
              </a:rPr>
              <a:t>1 </a:t>
            </a:r>
            <a:r>
              <a:rPr lang="en-US" b="0" i="0" dirty="0" err="1">
                <a:solidFill>
                  <a:srgbClr val="333333"/>
                </a:solidFill>
                <a:effectLst/>
                <a:latin typeface="Helvetica Neue"/>
              </a:rPr>
              <a:t>là</a:t>
            </a:r>
            <a:r>
              <a:rPr lang="en-US" b="0" i="0" dirty="0">
                <a:solidFill>
                  <a:srgbClr val="333333"/>
                </a:solidFill>
                <a:effectLst/>
                <a:latin typeface="Helvetica Neue"/>
              </a:rPr>
              <a:t> </a:t>
            </a:r>
            <a:r>
              <a:rPr lang="vi-VN" b="0" i="0" dirty="0">
                <a:solidFill>
                  <a:srgbClr val="333333"/>
                </a:solidFill>
                <a:effectLst/>
                <a:latin typeface="Helvetica Neue"/>
              </a:rPr>
              <a:t>‘giữ toàn bộ thông tin’ </a:t>
            </a:r>
            <a:r>
              <a:rPr lang="en-US" b="0" i="0" dirty="0">
                <a:solidFill>
                  <a:srgbClr val="333333"/>
                </a:solidFill>
                <a:effectLst/>
                <a:latin typeface="Helvetica Neue"/>
              </a:rPr>
              <a:t>,</a:t>
            </a:r>
            <a:r>
              <a:rPr lang="vi-VN" b="0" i="0" dirty="0">
                <a:solidFill>
                  <a:srgbClr val="333333"/>
                </a:solidFill>
                <a:effectLst/>
                <a:latin typeface="Helvetica Neue"/>
              </a:rPr>
              <a:t> bằng 0 </a:t>
            </a:r>
            <a:r>
              <a:rPr lang="en-US" b="0" i="0" dirty="0" err="1">
                <a:solidFill>
                  <a:srgbClr val="333333"/>
                </a:solidFill>
                <a:effectLst/>
                <a:latin typeface="Helvetica Neue"/>
              </a:rPr>
              <a:t>là</a:t>
            </a:r>
            <a:r>
              <a:rPr lang="en-US" b="0" i="0" dirty="0">
                <a:solidFill>
                  <a:srgbClr val="333333"/>
                </a:solidFill>
                <a:effectLst/>
                <a:latin typeface="Helvetica Neue"/>
              </a:rPr>
              <a:t> </a:t>
            </a:r>
            <a:r>
              <a:rPr lang="vi-VN" b="0" i="0" dirty="0">
                <a:solidFill>
                  <a:srgbClr val="333333"/>
                </a:solidFill>
                <a:effectLst/>
                <a:latin typeface="Helvetica Neue"/>
              </a:rPr>
              <a:t>‘bỏ qua toàn b</a:t>
            </a:r>
            <a:r>
              <a:rPr lang="en-US" b="0" i="0" dirty="0">
                <a:solidFill>
                  <a:srgbClr val="333333"/>
                </a:solidFill>
                <a:effectLst/>
                <a:latin typeface="Helvetica Neue"/>
              </a:rPr>
              <a:t>ộ</a:t>
            </a:r>
            <a:r>
              <a:rPr lang="vi-VN" b="0" i="0" dirty="0">
                <a:solidFill>
                  <a:srgbClr val="333333"/>
                </a:solidFill>
                <a:effectLst/>
                <a:latin typeface="Helvetica Neue"/>
              </a:rPr>
              <a:t>’.</a:t>
            </a:r>
            <a:endParaRPr lang="en-US" b="0" i="0" dirty="0">
              <a:solidFill>
                <a:srgbClr val="333333"/>
              </a:solidFill>
              <a:effectLst/>
              <a:latin typeface="Helvetica Neue"/>
            </a:endParaRPr>
          </a:p>
          <a:p>
            <a:pPr algn="l">
              <a:buFont typeface="Arial" panose="020B0604020202020204" pitchFamily="34" charset="0"/>
              <a:buNone/>
            </a:pPr>
            <a:r>
              <a:rPr lang="en-US" b="0" i="0" dirty="0">
                <a:solidFill>
                  <a:srgbClr val="333333"/>
                </a:solidFill>
                <a:effectLst/>
                <a:latin typeface="Helvetica Neue"/>
              </a:rPr>
              <a:t>2. </a:t>
            </a:r>
            <a:r>
              <a:rPr lang="en-US" b="1" i="0" dirty="0" err="1">
                <a:solidFill>
                  <a:srgbClr val="333333"/>
                </a:solidFill>
                <a:effectLst/>
                <a:latin typeface="Helvetica Neue"/>
              </a:rPr>
              <a:t>Cập</a:t>
            </a:r>
            <a:r>
              <a:rPr lang="en-US" b="1" i="0" dirty="0">
                <a:solidFill>
                  <a:srgbClr val="333333"/>
                </a:solidFill>
                <a:effectLst/>
                <a:latin typeface="Helvetica Neue"/>
              </a:rPr>
              <a:t> </a:t>
            </a:r>
            <a:r>
              <a:rPr lang="en-US" b="1" i="0" dirty="0" err="1">
                <a:solidFill>
                  <a:srgbClr val="333333"/>
                </a:solidFill>
                <a:effectLst/>
                <a:latin typeface="Helvetica Neue"/>
              </a:rPr>
              <a:t>nhật</a:t>
            </a:r>
            <a:r>
              <a:rPr lang="en-US" b="1" i="0" dirty="0">
                <a:solidFill>
                  <a:srgbClr val="333333"/>
                </a:solidFill>
                <a:effectLst/>
                <a:latin typeface="Helvetica Neue"/>
              </a:rPr>
              <a:t> </a:t>
            </a:r>
            <a:r>
              <a:rPr lang="en-US" b="1" i="0" dirty="0" err="1">
                <a:solidFill>
                  <a:srgbClr val="333333"/>
                </a:solidFill>
                <a:effectLst/>
                <a:latin typeface="Helvetica Neue"/>
              </a:rPr>
              <a:t>giá</a:t>
            </a:r>
            <a:r>
              <a:rPr lang="en-US" b="1" i="0" dirty="0">
                <a:solidFill>
                  <a:srgbClr val="333333"/>
                </a:solidFill>
                <a:effectLst/>
                <a:latin typeface="Helvetica Neue"/>
              </a:rPr>
              <a:t> </a:t>
            </a:r>
            <a:r>
              <a:rPr lang="en-US" b="1" i="0" dirty="0" err="1">
                <a:solidFill>
                  <a:srgbClr val="333333"/>
                </a:solidFill>
                <a:effectLst/>
                <a:latin typeface="Helvetica Neue"/>
              </a:rPr>
              <a:t>trị</a:t>
            </a:r>
            <a:r>
              <a:rPr lang="en-US" b="1" i="0" dirty="0">
                <a:solidFill>
                  <a:srgbClr val="333333"/>
                </a:solidFill>
                <a:effectLst/>
                <a:latin typeface="Helvetica Neue"/>
              </a:rPr>
              <a:t> ô </a:t>
            </a:r>
            <a:r>
              <a:rPr lang="en-US" b="1" i="0" dirty="0" err="1">
                <a:solidFill>
                  <a:srgbClr val="333333"/>
                </a:solidFill>
                <a:effectLst/>
                <a:latin typeface="Helvetica Neue"/>
              </a:rPr>
              <a:t>trạng</a:t>
            </a:r>
            <a:r>
              <a:rPr lang="en-US" b="1" i="0" dirty="0">
                <a:solidFill>
                  <a:srgbClr val="333333"/>
                </a:solidFill>
                <a:effectLst/>
                <a:latin typeface="Helvetica Neue"/>
              </a:rPr>
              <a:t> </a:t>
            </a:r>
            <a:r>
              <a:rPr lang="en-US" b="1" i="0" dirty="0" err="1">
                <a:solidFill>
                  <a:srgbClr val="333333"/>
                </a:solidFill>
                <a:effectLst/>
                <a:latin typeface="Helvetica Neue"/>
              </a:rPr>
              <a:t>thái</a:t>
            </a:r>
            <a:r>
              <a:rPr lang="en-US" b="1" i="0" dirty="0">
                <a:solidFill>
                  <a:srgbClr val="333333"/>
                </a:solidFill>
                <a:effectLst/>
                <a:latin typeface="Helvetica Neue"/>
              </a:rPr>
              <a:t> </a:t>
            </a:r>
            <a:r>
              <a:rPr lang="en-US" b="1" i="0" dirty="0" err="1">
                <a:solidFill>
                  <a:srgbClr val="333333"/>
                </a:solidFill>
                <a:effectLst/>
                <a:latin typeface="Helvetica Neue"/>
              </a:rPr>
              <a:t>bằng</a:t>
            </a:r>
            <a:r>
              <a:rPr lang="en-US" b="1" i="0" dirty="0">
                <a:solidFill>
                  <a:srgbClr val="333333"/>
                </a:solidFill>
                <a:effectLst/>
                <a:latin typeface="Helvetica Neue"/>
              </a:rPr>
              <a:t> </a:t>
            </a:r>
            <a:r>
              <a:rPr lang="en-US" b="1" i="0" dirty="0" err="1">
                <a:solidFill>
                  <a:srgbClr val="333333"/>
                </a:solidFill>
                <a:effectLst/>
                <a:latin typeface="Helvetica Neue"/>
              </a:rPr>
              <a:t>cách</a:t>
            </a:r>
            <a:r>
              <a:rPr lang="en-US" b="1" i="0" dirty="0">
                <a:solidFill>
                  <a:srgbClr val="333333"/>
                </a:solidFill>
                <a:effectLst/>
                <a:latin typeface="Helvetica Neue"/>
              </a:rPr>
              <a:t> </a:t>
            </a:r>
            <a:r>
              <a:rPr lang="en-US" b="1" i="0" dirty="0" err="1">
                <a:solidFill>
                  <a:srgbClr val="333333"/>
                </a:solidFill>
                <a:effectLst/>
                <a:latin typeface="Helvetica Neue"/>
              </a:rPr>
              <a:t>kết</a:t>
            </a:r>
            <a:r>
              <a:rPr lang="en-US" b="1" i="0" dirty="0">
                <a:solidFill>
                  <a:srgbClr val="333333"/>
                </a:solidFill>
                <a:effectLst/>
                <a:latin typeface="Helvetica Neue"/>
              </a:rPr>
              <a:t> </a:t>
            </a:r>
            <a:r>
              <a:rPr lang="en-US" b="1" i="0" dirty="0" err="1">
                <a:solidFill>
                  <a:srgbClr val="333333"/>
                </a:solidFill>
                <a:effectLst/>
                <a:latin typeface="Helvetica Neue"/>
              </a:rPr>
              <a:t>hợp</a:t>
            </a:r>
            <a:r>
              <a:rPr lang="en-US" b="1" i="0" dirty="0">
                <a:solidFill>
                  <a:srgbClr val="333333"/>
                </a:solidFill>
                <a:effectLst/>
                <a:latin typeface="Helvetica Neue"/>
              </a:rPr>
              <a:t> 2 </a:t>
            </a:r>
            <a:r>
              <a:rPr lang="en-US" b="1" i="0" dirty="0" err="1">
                <a:solidFill>
                  <a:srgbClr val="333333"/>
                </a:solidFill>
                <a:effectLst/>
                <a:latin typeface="Helvetica Neue"/>
              </a:rPr>
              <a:t>kết</a:t>
            </a:r>
            <a:r>
              <a:rPr lang="en-US" b="1" i="0" dirty="0">
                <a:solidFill>
                  <a:srgbClr val="333333"/>
                </a:solidFill>
                <a:effectLst/>
                <a:latin typeface="Helvetica Neue"/>
              </a:rPr>
              <a:t> </a:t>
            </a:r>
            <a:r>
              <a:rPr lang="en-US" b="1" i="0" dirty="0" err="1">
                <a:solidFill>
                  <a:srgbClr val="333333"/>
                </a:solidFill>
                <a:effectLst/>
                <a:latin typeface="Helvetica Neue"/>
              </a:rPr>
              <a:t>quả</a:t>
            </a:r>
            <a:r>
              <a:rPr lang="en-US" b="1" i="0" dirty="0">
                <a:solidFill>
                  <a:srgbClr val="333333"/>
                </a:solidFill>
                <a:effectLst/>
                <a:latin typeface="Helvetica Neue"/>
              </a:rPr>
              <a:t> </a:t>
            </a:r>
            <a:r>
              <a:rPr lang="en-US" b="1" i="0" dirty="0" err="1">
                <a:solidFill>
                  <a:srgbClr val="333333"/>
                </a:solidFill>
                <a:effectLst/>
                <a:latin typeface="Helvetica Neue"/>
              </a:rPr>
              <a:t>từ</a:t>
            </a:r>
            <a:r>
              <a:rPr lang="en-US" b="1" i="0" dirty="0">
                <a:solidFill>
                  <a:srgbClr val="333333"/>
                </a:solidFill>
                <a:effectLst/>
                <a:latin typeface="Helvetica Neue"/>
              </a:rPr>
              <a:t> </a:t>
            </a:r>
            <a:r>
              <a:rPr lang="en-US" b="1" i="0" dirty="0" err="1">
                <a:solidFill>
                  <a:srgbClr val="333333"/>
                </a:solidFill>
                <a:effectLst/>
                <a:latin typeface="Helvetica Neue"/>
              </a:rPr>
              <a:t>tầng</a:t>
            </a:r>
            <a:r>
              <a:rPr lang="en-US" b="1" i="0" dirty="0">
                <a:solidFill>
                  <a:srgbClr val="333333"/>
                </a:solidFill>
                <a:effectLst/>
                <a:latin typeface="Helvetica Neue"/>
              </a:rPr>
              <a:t> </a:t>
            </a:r>
            <a:r>
              <a:rPr lang="en-US" b="1" i="0" dirty="0" err="1">
                <a:solidFill>
                  <a:srgbClr val="333333"/>
                </a:solidFill>
                <a:effectLst/>
                <a:latin typeface="Helvetica Neue"/>
              </a:rPr>
              <a:t>cổng</a:t>
            </a:r>
            <a:r>
              <a:rPr lang="en-US" b="1" i="0" dirty="0">
                <a:solidFill>
                  <a:srgbClr val="333333"/>
                </a:solidFill>
                <a:effectLst/>
                <a:latin typeface="Helvetica Neue"/>
              </a:rPr>
              <a:t> </a:t>
            </a:r>
            <a:r>
              <a:rPr lang="en-US" b="1" i="0" dirty="0" err="1">
                <a:solidFill>
                  <a:srgbClr val="333333"/>
                </a:solidFill>
                <a:effectLst/>
                <a:latin typeface="Helvetica Neue"/>
              </a:rPr>
              <a:t>vào</a:t>
            </a:r>
            <a:r>
              <a:rPr lang="en-US" b="1" i="0" dirty="0">
                <a:solidFill>
                  <a:srgbClr val="333333"/>
                </a:solidFill>
                <a:effectLst/>
                <a:latin typeface="Helvetica Neue"/>
              </a:rPr>
              <a:t> </a:t>
            </a:r>
            <a:r>
              <a:rPr lang="en-US" b="1" i="0" dirty="0" err="1">
                <a:solidFill>
                  <a:srgbClr val="333333"/>
                </a:solidFill>
                <a:effectLst/>
                <a:latin typeface="Helvetica Neue"/>
              </a:rPr>
              <a:t>và</a:t>
            </a:r>
            <a:r>
              <a:rPr lang="en-US" b="1" i="0" dirty="0">
                <a:solidFill>
                  <a:srgbClr val="333333"/>
                </a:solidFill>
                <a:effectLst/>
                <a:latin typeface="Helvetica Neue"/>
              </a:rPr>
              <a:t> </a:t>
            </a:r>
            <a:r>
              <a:rPr lang="en-US" b="1" i="0" dirty="0" err="1">
                <a:solidFill>
                  <a:srgbClr val="333333"/>
                </a:solidFill>
                <a:effectLst/>
                <a:latin typeface="Helvetica Neue"/>
              </a:rPr>
              <a:t>tẩng</a:t>
            </a:r>
            <a:r>
              <a:rPr lang="en-US" b="1" i="0" dirty="0">
                <a:solidFill>
                  <a:srgbClr val="333333"/>
                </a:solidFill>
                <a:effectLst/>
                <a:latin typeface="Helvetica Neue"/>
              </a:rPr>
              <a:t> </a:t>
            </a:r>
            <a:r>
              <a:rPr lang="en-US" b="1" i="0" dirty="0" err="1">
                <a:solidFill>
                  <a:srgbClr val="333333"/>
                </a:solidFill>
                <a:effectLst/>
                <a:latin typeface="Helvetica Neue"/>
              </a:rPr>
              <a:t>ẩn</a:t>
            </a:r>
            <a:r>
              <a:rPr lang="en-US" b="1" i="0" dirty="0">
                <a:solidFill>
                  <a:srgbClr val="333333"/>
                </a:solidFill>
                <a:effectLst/>
                <a:latin typeface="Helvetica Neue"/>
              </a:rPr>
              <a:t> </a:t>
            </a:r>
            <a:r>
              <a:rPr lang="en-US" b="1" i="0" dirty="0" err="1">
                <a:solidFill>
                  <a:srgbClr val="333333"/>
                </a:solidFill>
                <a:effectLst/>
                <a:latin typeface="Helvetica Neue"/>
              </a:rPr>
              <a:t>hàm</a:t>
            </a:r>
            <a:r>
              <a:rPr lang="en-US" b="1" i="0" dirty="0">
                <a:solidFill>
                  <a:srgbClr val="333333"/>
                </a:solidFill>
                <a:effectLst/>
                <a:latin typeface="Helvetica Neue"/>
              </a:rPr>
              <a:t> tanh</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tiếp theo</a:t>
            </a:r>
            <a:r>
              <a:rPr lang="en-US" b="0" i="0" dirty="0">
                <a:solidFill>
                  <a:srgbClr val="333333"/>
                </a:solidFill>
                <a:effectLst/>
                <a:latin typeface="Helvetica Neue"/>
              </a:rPr>
              <a:t>,</a:t>
            </a:r>
            <a:r>
              <a:rPr lang="vi-VN" b="0" i="0" dirty="0">
                <a:solidFill>
                  <a:srgbClr val="333333"/>
                </a:solidFill>
                <a:effectLst/>
                <a:latin typeface="Helvetica Neue"/>
              </a:rPr>
              <a:t>quyết định thông tin nào sẽ được lưu trữ trong ô trạng thái. </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Bước này gồm 2 phần. </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Phần đầu tiên là một tầng ẩn của hàm sigmoid được gọi là tầng cổng vào (</a:t>
            </a:r>
            <a:r>
              <a:rPr lang="vi-VN" b="0" i="1" dirty="0">
                <a:solidFill>
                  <a:srgbClr val="333333"/>
                </a:solidFill>
                <a:effectLst/>
                <a:latin typeface="Helvetica Neue"/>
              </a:rPr>
              <a:t>input gate layer</a:t>
            </a:r>
            <a:r>
              <a:rPr lang="vi-VN" b="0" i="0" dirty="0">
                <a:solidFill>
                  <a:srgbClr val="333333"/>
                </a:solidFill>
                <a:effectLst/>
                <a:latin typeface="Helvetica Neue"/>
              </a:rPr>
              <a:t>) quyết định giá trị bao nhiêu sẽ được cập nhật.</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Tiếp theo, tầng ẩn hàm tanh sẽ tạo ra một véc tơ của một giá trị trạng thái mới </a:t>
            </a:r>
            <a:r>
              <a:rPr lang="vi-VN" dirty="0"/>
              <a:t>C~t</a:t>
            </a:r>
            <a:r>
              <a:rPr lang="vi-VN" b="0" i="0" dirty="0">
                <a:solidFill>
                  <a:srgbClr val="333333"/>
                </a:solidFill>
                <a:effectLst/>
                <a:latin typeface="Helvetica Neue"/>
              </a:rPr>
              <a:t> mà có thể được thêm vào trạng thái. </a:t>
            </a:r>
            <a:endParaRPr lang="en-US" b="0" i="0" dirty="0">
              <a:solidFill>
                <a:srgbClr val="333333"/>
              </a:solidFill>
              <a:effectLst/>
              <a:latin typeface="Helvetica Neue"/>
            </a:endParaRPr>
          </a:p>
          <a:p>
            <a:pPr algn="l">
              <a:buFont typeface="Arial" panose="020B0604020202020204" pitchFamily="34" charset="0"/>
              <a:buNone/>
            </a:pPr>
            <a:r>
              <a:rPr lang="vi-VN" b="0" i="0" dirty="0">
                <a:solidFill>
                  <a:srgbClr val="333333"/>
                </a:solidFill>
                <a:effectLst/>
                <a:latin typeface="Helvetica Neue"/>
              </a:rPr>
              <a:t>Tiếp theo kết hợp kết quả của 2 tầng này để tạo thành một cập nhật cho trạng thái.</a:t>
            </a:r>
            <a:endParaRPr lang="en-US" b="0" i="0" dirty="0">
              <a:solidFill>
                <a:srgbClr val="333333"/>
              </a:solidFill>
              <a:effectLst/>
              <a:latin typeface="Helvetica Neue"/>
            </a:endParaRPr>
          </a:p>
          <a:p>
            <a:pPr algn="l">
              <a:buFont typeface="Arial" panose="020B0604020202020204" pitchFamily="34" charset="0"/>
              <a:buNone/>
            </a:pPr>
            <a:r>
              <a:rPr lang="en-US" b="0" i="0" dirty="0">
                <a:solidFill>
                  <a:srgbClr val="333333"/>
                </a:solidFill>
                <a:effectLst/>
                <a:latin typeface="Helvetica Neue"/>
              </a:rPr>
              <a:t>3. </a:t>
            </a:r>
            <a:r>
              <a:rPr lang="en-US" b="1" i="0" dirty="0">
                <a:solidFill>
                  <a:srgbClr val="333333"/>
                </a:solidFill>
                <a:effectLst/>
                <a:latin typeface="Helvetica Neue"/>
              </a:rPr>
              <a:t>Ô </a:t>
            </a:r>
            <a:r>
              <a:rPr lang="en-US" b="1" i="0" dirty="0" err="1">
                <a:solidFill>
                  <a:srgbClr val="333333"/>
                </a:solidFill>
                <a:effectLst/>
                <a:latin typeface="Helvetica Neue"/>
              </a:rPr>
              <a:t>trạng</a:t>
            </a:r>
            <a:r>
              <a:rPr lang="en-US" b="1" i="0" dirty="0">
                <a:solidFill>
                  <a:srgbClr val="333333"/>
                </a:solidFill>
                <a:effectLst/>
                <a:latin typeface="Helvetica Neue"/>
              </a:rPr>
              <a:t> </a:t>
            </a:r>
            <a:r>
              <a:rPr lang="en-US" b="1" i="0" dirty="0" err="1">
                <a:solidFill>
                  <a:srgbClr val="333333"/>
                </a:solidFill>
                <a:effectLst/>
                <a:latin typeface="Helvetica Neue"/>
              </a:rPr>
              <a:t>thái</a:t>
            </a:r>
            <a:r>
              <a:rPr lang="en-US" b="1" i="0" dirty="0">
                <a:solidFill>
                  <a:srgbClr val="333333"/>
                </a:solidFill>
                <a:effectLst/>
                <a:latin typeface="Helvetica Neue"/>
              </a:rPr>
              <a:t> </a:t>
            </a:r>
            <a:r>
              <a:rPr lang="en-US" b="1" i="0" dirty="0" err="1">
                <a:solidFill>
                  <a:srgbClr val="333333"/>
                </a:solidFill>
                <a:effectLst/>
                <a:latin typeface="Helvetica Neue"/>
              </a:rPr>
              <a:t>mới</a:t>
            </a:r>
            <a:endParaRPr lang="en-US" b="1" i="0" dirty="0">
              <a:solidFill>
                <a:srgbClr val="333333"/>
              </a:solidFill>
              <a:effectLst/>
              <a:latin typeface="Helvetica Neue"/>
            </a:endParaRPr>
          </a:p>
          <a:p>
            <a:pPr algn="l">
              <a:spcAft>
                <a:spcPts val="750"/>
              </a:spcAft>
            </a:pPr>
            <a:r>
              <a:rPr lang="vi-VN" b="0" i="0" dirty="0">
                <a:solidFill>
                  <a:srgbClr val="333333"/>
                </a:solidFill>
                <a:effectLst/>
                <a:latin typeface="Helvetica Neue"/>
              </a:rPr>
              <a:t>Đây là thời điểm để cập nhật một ô trạng thái cũ, Ct−1 sang một trạng thái mới Ct. Những bước trước đó đã quyết định làm cái gì, và tại bước này chỉ cần thực hiện nó.</a:t>
            </a:r>
          </a:p>
          <a:p>
            <a:pPr algn="l">
              <a:spcAft>
                <a:spcPts val="750"/>
              </a:spcAft>
            </a:pPr>
            <a:r>
              <a:rPr lang="vi-VN" b="0" i="0" dirty="0">
                <a:solidFill>
                  <a:srgbClr val="333333"/>
                </a:solidFill>
                <a:effectLst/>
                <a:latin typeface="Helvetica Neue"/>
              </a:rPr>
              <a:t>Chúng ta nhân trạng thái cũ với ft tương ứng với việc quên những thứ quyết định được phép quên sớm. Phần tử đề cử it∗C~t là một giá trị mới được tính toán tương ứng với bao nhiêu được cập nhật vào mỗi giá trị trạng thái.</a:t>
            </a:r>
          </a:p>
          <a:p>
            <a:pPr algn="l">
              <a:buFont typeface="Arial" panose="020B0604020202020204" pitchFamily="34" charset="0"/>
              <a:buNone/>
            </a:pPr>
            <a:r>
              <a:rPr lang="en-US" b="1" i="0" dirty="0">
                <a:solidFill>
                  <a:srgbClr val="333333"/>
                </a:solidFill>
                <a:effectLst/>
                <a:latin typeface="Helvetica Neue"/>
              </a:rPr>
              <a:t>4. </a:t>
            </a:r>
            <a:r>
              <a:rPr lang="en-US" b="1" i="0" dirty="0" err="1">
                <a:solidFill>
                  <a:srgbClr val="333333"/>
                </a:solidFill>
                <a:effectLst/>
                <a:latin typeface="Helvetica Neue"/>
              </a:rPr>
              <a:t>Điều</a:t>
            </a:r>
            <a:r>
              <a:rPr lang="en-US" b="1" i="0" dirty="0">
                <a:solidFill>
                  <a:srgbClr val="333333"/>
                </a:solidFill>
                <a:effectLst/>
                <a:latin typeface="Helvetica Neue"/>
              </a:rPr>
              <a:t> </a:t>
            </a:r>
            <a:r>
              <a:rPr lang="en-US" b="1" i="0" dirty="0" err="1">
                <a:solidFill>
                  <a:srgbClr val="333333"/>
                </a:solidFill>
                <a:effectLst/>
                <a:latin typeface="Helvetica Neue"/>
              </a:rPr>
              <a:t>chỉnh</a:t>
            </a:r>
            <a:r>
              <a:rPr lang="en-US" b="1" i="0" dirty="0">
                <a:solidFill>
                  <a:srgbClr val="333333"/>
                </a:solidFill>
                <a:effectLst/>
                <a:latin typeface="Helvetica Neue"/>
              </a:rPr>
              <a:t> </a:t>
            </a:r>
            <a:r>
              <a:rPr lang="en-US" b="1" i="0" dirty="0" err="1">
                <a:solidFill>
                  <a:srgbClr val="333333"/>
                </a:solidFill>
                <a:effectLst/>
                <a:latin typeface="Helvetica Neue"/>
              </a:rPr>
              <a:t>thông</a:t>
            </a:r>
            <a:r>
              <a:rPr lang="en-US" b="1" i="0" dirty="0">
                <a:solidFill>
                  <a:srgbClr val="333333"/>
                </a:solidFill>
                <a:effectLst/>
                <a:latin typeface="Helvetica Neue"/>
              </a:rPr>
              <a:t> tin ở </a:t>
            </a:r>
            <a:r>
              <a:rPr lang="en-US" b="1" i="0" dirty="0" err="1">
                <a:solidFill>
                  <a:srgbClr val="333333"/>
                </a:solidFill>
                <a:effectLst/>
                <a:latin typeface="Helvetica Neue"/>
              </a:rPr>
              <a:t>đầu</a:t>
            </a:r>
            <a:r>
              <a:rPr lang="en-US" b="1" i="0" dirty="0">
                <a:solidFill>
                  <a:srgbClr val="333333"/>
                </a:solidFill>
                <a:effectLst/>
                <a:latin typeface="Helvetica Neue"/>
              </a:rPr>
              <a:t> </a:t>
            </a:r>
            <a:r>
              <a:rPr lang="en-US" b="1" i="0" dirty="0" err="1">
                <a:solidFill>
                  <a:srgbClr val="333333"/>
                </a:solidFill>
                <a:effectLst/>
                <a:latin typeface="Helvetica Neue"/>
              </a:rPr>
              <a:t>ra</a:t>
            </a:r>
            <a:r>
              <a:rPr lang="en-US" b="1" i="0" dirty="0">
                <a:solidFill>
                  <a:srgbClr val="333333"/>
                </a:solidFill>
                <a:effectLst/>
                <a:latin typeface="Helvetica Neue"/>
              </a:rPr>
              <a:t> </a:t>
            </a:r>
            <a:r>
              <a:rPr lang="en-US" b="1" i="0" dirty="0" err="1">
                <a:solidFill>
                  <a:srgbClr val="333333"/>
                </a:solidFill>
                <a:effectLst/>
                <a:latin typeface="Helvetica Neue"/>
              </a:rPr>
              <a:t>thông</a:t>
            </a:r>
            <a:r>
              <a:rPr lang="en-US" b="1" i="0" dirty="0">
                <a:solidFill>
                  <a:srgbClr val="333333"/>
                </a:solidFill>
                <a:effectLst/>
                <a:latin typeface="Helvetica Neue"/>
              </a:rPr>
              <a:t> qua </a:t>
            </a:r>
            <a:r>
              <a:rPr lang="en-US" b="1" i="0" dirty="0" err="1">
                <a:solidFill>
                  <a:srgbClr val="333333"/>
                </a:solidFill>
                <a:effectLst/>
                <a:latin typeface="Helvetica Neue"/>
              </a:rPr>
              <a:t>hàm</a:t>
            </a:r>
            <a:r>
              <a:rPr lang="en-US" b="1" i="0" dirty="0">
                <a:solidFill>
                  <a:srgbClr val="333333"/>
                </a:solidFill>
                <a:effectLst/>
                <a:latin typeface="Helvetica Neue"/>
              </a:rPr>
              <a:t> tanh</a:t>
            </a:r>
          </a:p>
          <a:p>
            <a:pPr algn="l">
              <a:buFont typeface="Arial" panose="020B0604020202020204" pitchFamily="34" charset="0"/>
              <a:buNone/>
            </a:pPr>
            <a:r>
              <a:rPr lang="vi-VN" b="0" i="0" dirty="0">
                <a:solidFill>
                  <a:srgbClr val="333333"/>
                </a:solidFill>
                <a:effectLst/>
                <a:latin typeface="Helvetica Neue"/>
              </a:rPr>
              <a:t>Cuối cùng cần quyết định xem đầu ra sẽ trả về bao nhiêu. Kết quả ở đầu ra sẽ dựa trên ô trạng thái, nhưng sẽ là một phiên bản được lọc. Đầu tiên, chúng ta chạy qua một tầng sigmoid nơi quyết định phần nào của ô trạng thái sẽ ở đầu ra. Sau đó, ô trạng thái được đưa qua hàm tanh (để chuyển giá trị về khoảng -1 và 1) và nhân nó với đầu ra của một cổng sigmoid, do đó chỉ trả ra phần mà chúng ta quyết định.</a:t>
            </a:r>
            <a:endParaRPr lang="en-US" b="0" i="0" dirty="0">
              <a:solidFill>
                <a:srgbClr val="333333"/>
              </a:solidFill>
              <a:effectLst/>
              <a:latin typeface="Helvetica Neue"/>
            </a:endParaRPr>
          </a:p>
          <a:p>
            <a:pPr algn="l">
              <a:buFont typeface="Arial" panose="020B0604020202020204" pitchFamily="34" charset="0"/>
              <a:buNone/>
            </a:pPr>
            <a:endParaRPr lang="en-US" b="0" i="0" dirty="0">
              <a:solidFill>
                <a:srgbClr val="333333"/>
              </a:solidFill>
              <a:effectLst/>
              <a:latin typeface="Helvetica Neue"/>
            </a:endParaRPr>
          </a:p>
          <a:p>
            <a:pPr algn="l">
              <a:buFont typeface="Arial" panose="020B0604020202020204" pitchFamily="34" charset="0"/>
              <a:buNone/>
            </a:pPr>
            <a:r>
              <a:rPr lang="en-US" dirty="0"/>
              <a:t>https://phamdinhkhanh.github.io/2019/04/22/Ly_thuyet_ve_mang_LSTM.html</a:t>
            </a:r>
          </a:p>
        </p:txBody>
      </p:sp>
      <p:sp>
        <p:nvSpPr>
          <p:cNvPr id="4" name="Slide Number Placeholder 3"/>
          <p:cNvSpPr>
            <a:spLocks noGrp="1"/>
          </p:cNvSpPr>
          <p:nvPr>
            <p:ph type="sldNum" sz="quarter" idx="5"/>
          </p:nvPr>
        </p:nvSpPr>
        <p:spPr/>
        <p:txBody>
          <a:bodyPr/>
          <a:lstStyle/>
          <a:p>
            <a:fld id="{C6DFAE27-AA58-430C-B843-881AD39F8342}"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vecto</a:t>
            </a:r>
            <a:r>
              <a:rPr lang="vi-VN" dirty="0"/>
              <a:t> đóng vai trò như một "cầu nối" giữa Encoder và Decoder:</a:t>
            </a:r>
          </a:p>
          <a:p>
            <a:r>
              <a:rPr lang="vi-VN" dirty="0"/>
              <a:t>Encoder nén toàn bộ chuỗi đầu vào thành một tập hợp trạng thái đại diện (vector trung gian).</a:t>
            </a:r>
          </a:p>
          <a:p>
            <a:r>
              <a:rPr lang="vi-VN" dirty="0"/>
              <a:t>Decoder dựa vào trạng thái này để tạo ra đầu ra dự đoán, từng bước thời gian.</a:t>
            </a:r>
          </a:p>
          <a:p>
            <a:endParaRPr lang="en-US" dirty="0"/>
          </a:p>
          <a:p>
            <a:r>
              <a:rPr lang="en-US" dirty="0" err="1"/>
              <a:t>Còn</a:t>
            </a:r>
            <a:r>
              <a:rPr lang="en-US" dirty="0"/>
              <a:t> </a:t>
            </a:r>
            <a:r>
              <a:rPr lang="en-US" dirty="0" err="1"/>
              <a:t>thiếu</a:t>
            </a:r>
            <a:r>
              <a:rPr lang="en-US" dirty="0"/>
              <a:t> </a:t>
            </a:r>
            <a:r>
              <a:rPr lang="en-US" dirty="0" err="1"/>
              <a:t>lstm</a:t>
            </a:r>
            <a:r>
              <a:rPr lang="en-US" dirty="0"/>
              <a:t> 2 </a:t>
            </a:r>
            <a:r>
              <a:rPr lang="en-US" dirty="0" err="1"/>
              <a:t>chiều</a:t>
            </a:r>
            <a:endParaRPr lang="en-US" dirty="0"/>
          </a:p>
        </p:txBody>
      </p:sp>
      <p:sp>
        <p:nvSpPr>
          <p:cNvPr id="4" name="Slide Number Placeholder 3"/>
          <p:cNvSpPr>
            <a:spLocks noGrp="1"/>
          </p:cNvSpPr>
          <p:nvPr>
            <p:ph type="sldNum" sz="quarter" idx="5"/>
          </p:nvPr>
        </p:nvSpPr>
        <p:spPr/>
        <p:txBody>
          <a:bodyPr/>
          <a:lstStyle/>
          <a:p>
            <a:fld id="{895FCB1A-8F06-4DBB-B234-EDC3DBBE2789}" type="slidenum">
              <a:rPr lang="vi-VN" smtClean="0"/>
              <a:t>12</a:t>
            </a:fld>
            <a:endParaRPr lang="vi-V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5FCB1A-8F06-4DBB-B234-EDC3DBBE2789}" type="slidenum">
              <a:rPr lang="vi-VN" smtClean="0"/>
              <a:t>13</a:t>
            </a:fld>
            <a:endParaRPr lang="vi-V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Times New Roman" panose="02020603050405020304" pitchFamily="18" charset="0"/>
                <a:cs typeface="Times New Roman" panose="02020603050405020304" pitchFamily="18" charset="0"/>
              </a:rPr>
              <a:t>Tiền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lý</a:t>
            </a:r>
            <a:endParaRPr lang="en-US" sz="1200" dirty="0">
              <a:latin typeface="Times New Roman" panose="02020603050405020304" pitchFamily="18" charset="0"/>
              <a:cs typeface="Times New Roman" panose="02020603050405020304" pitchFamily="18" charset="0"/>
            </a:endParaRPr>
          </a:p>
          <a:p>
            <a:r>
              <a:rPr lang="vi-VN" sz="1200" dirty="0">
                <a:latin typeface="Times New Roman" panose="02020603050405020304" pitchFamily="18" charset="0"/>
                <a:cs typeface="Times New Roman" panose="02020603050405020304" pitchFamily="18" charset="0"/>
              </a:rPr>
              <a:t>Tạo Cụm Từ (n-grams): Tạo các cụm n-grams với N = 5 và MAXLEN = 39 để mô hình có dữ liệu phong phú hơn về ngữ cảnh.</a:t>
            </a:r>
            <a:endParaRPr lang="en-US" sz="1200" dirty="0">
              <a:latin typeface="Times New Roman" panose="02020603050405020304" pitchFamily="18" charset="0"/>
              <a:cs typeface="Times New Roman" panose="02020603050405020304" pitchFamily="18" charset="0"/>
            </a:endParaRPr>
          </a:p>
          <a:p>
            <a:endParaRPr lang="vi-VN"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95FCB1A-8F06-4DBB-B234-EDC3DBBE2789}" type="slidenum">
              <a:rPr lang="vi-VN" smtClean="0"/>
              <a:t>14</a:t>
            </a:fld>
            <a:endParaRPr lang="vi-V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N-gram</a:t>
            </a:r>
            <a:r>
              <a:rPr lang="vi-VN" dirty="0"/>
              <a:t> là một khái niệm trong xử lý ngôn ngữ tự nhiên (NLP) và học máy, dùng để chỉ một chuỗi liên tiếp gồm </a:t>
            </a:r>
            <a:r>
              <a:rPr lang="vi-VN" b="1" dirty="0"/>
              <a:t>N phần tử</a:t>
            </a:r>
            <a:r>
              <a:rPr lang="vi-VN" dirty="0"/>
              <a:t> (có thể là từ, ký tự, hoặc đơn vị khác) xuất hiện trong văn bản.</a:t>
            </a:r>
            <a:endParaRPr lang="en-US" dirty="0"/>
          </a:p>
          <a:p>
            <a:r>
              <a:rPr lang="en-US" dirty="0"/>
              <a:t>N </a:t>
            </a:r>
            <a:r>
              <a:rPr lang="en-US" dirty="0" err="1"/>
              <a:t>là</a:t>
            </a:r>
            <a:r>
              <a:rPr lang="en-US" dirty="0"/>
              <a:t> </a:t>
            </a:r>
            <a:r>
              <a:rPr lang="en-US" dirty="0" err="1"/>
              <a:t>sô</a:t>
            </a:r>
            <a:r>
              <a:rPr lang="en-US" dirty="0"/>
              <a:t> </a:t>
            </a:r>
            <a:r>
              <a:rPr lang="en-US" dirty="0" err="1"/>
              <a:t>lượng</a:t>
            </a:r>
            <a:endParaRPr lang="en-US" dirty="0"/>
          </a:p>
          <a:p>
            <a:r>
              <a:rPr lang="en-US" dirty="0" err="1"/>
              <a:t>Công</a:t>
            </a:r>
            <a:r>
              <a:rPr lang="en-US" dirty="0"/>
              <a:t> </a:t>
            </a:r>
            <a:r>
              <a:rPr lang="en-US" dirty="0" err="1"/>
              <a:t>dụng</a:t>
            </a:r>
            <a:r>
              <a:rPr lang="en-US" dirty="0"/>
              <a:t>:</a:t>
            </a:r>
          </a:p>
          <a:p>
            <a:r>
              <a:rPr lang="vi-VN" b="1" dirty="0"/>
              <a:t>Phân tích văn bản:</a:t>
            </a:r>
            <a:r>
              <a:rPr lang="vi-VN" dirty="0"/>
              <a:t> Trích xuất đặc trưng của văn bản dựa trên các n-gram.</a:t>
            </a:r>
            <a:endParaRPr lang="en-US" dirty="0"/>
          </a:p>
          <a:p>
            <a:r>
              <a:rPr lang="vi-VN" b="1" dirty="0"/>
              <a:t>Mô hình ngôn ngữ:</a:t>
            </a:r>
            <a:r>
              <a:rPr lang="vi-VN" dirty="0"/>
              <a:t> Dự đoán từ tiếp theo dựa trên các từ trước đó</a:t>
            </a:r>
            <a:endParaRPr lang="en-US" dirty="0"/>
          </a:p>
        </p:txBody>
      </p:sp>
      <p:sp>
        <p:nvSpPr>
          <p:cNvPr id="4" name="Slide Number Placeholder 3"/>
          <p:cNvSpPr>
            <a:spLocks noGrp="1"/>
          </p:cNvSpPr>
          <p:nvPr>
            <p:ph type="sldNum" sz="quarter" idx="5"/>
          </p:nvPr>
        </p:nvSpPr>
        <p:spPr/>
        <p:txBody>
          <a:bodyPr/>
          <a:lstStyle/>
          <a:p>
            <a:fld id="{895FCB1A-8F06-4DBB-B234-EDC3DBBE2789}" type="slidenum">
              <a:rPr lang="vi-VN" smtClean="0"/>
              <a:t>15</a:t>
            </a:fld>
            <a:endParaRPr lang="vi-VN"/>
          </a:p>
        </p:txBody>
      </p:sp>
    </p:spTree>
    <p:extLst>
      <p:ext uri="{BB962C8B-B14F-4D97-AF65-F5344CB8AC3E}">
        <p14:creationId xmlns:p14="http://schemas.microsoft.com/office/powerpoint/2010/main" val="249922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256</a:t>
            </a:r>
            <a:r>
              <a:rPr lang="en-US" altLang="en-US" dirty="0"/>
              <a:t>: </a:t>
            </a:r>
            <a:r>
              <a:rPr lang="en-US" altLang="en-US" dirty="0" err="1"/>
              <a:t>là</a:t>
            </a:r>
            <a:r>
              <a:rPr lang="en-US" altLang="en-US" dirty="0"/>
              <a:t> </a:t>
            </a:r>
            <a:r>
              <a:rPr lang="en-US" altLang="en-US" dirty="0" err="1"/>
              <a:t>kích</a:t>
            </a:r>
            <a:r>
              <a:rPr lang="en-US" altLang="en-US" dirty="0"/>
              <a:t> </a:t>
            </a:r>
            <a:r>
              <a:rPr lang="en-US" altLang="en-US" dirty="0" err="1"/>
              <a:t>thước</a:t>
            </a:r>
            <a:r>
              <a:rPr lang="en-US" altLang="en-US" dirty="0"/>
              <a:t> </a:t>
            </a:r>
            <a:r>
              <a:rPr lang="en-US" altLang="en-US" dirty="0" err="1"/>
              <a:t>của</a:t>
            </a:r>
            <a:r>
              <a:rPr lang="en-US" altLang="en-US" dirty="0"/>
              <a:t> vector </a:t>
            </a:r>
            <a:r>
              <a:rPr lang="en-US" altLang="en-US" dirty="0" err="1"/>
              <a:t>trạng</a:t>
            </a:r>
            <a:r>
              <a:rPr lang="en-US" altLang="en-US" dirty="0"/>
              <a:t> </a:t>
            </a:r>
            <a:r>
              <a:rPr lang="en-US" altLang="en-US" dirty="0" err="1"/>
              <a:t>thái</a:t>
            </a:r>
            <a:r>
              <a:rPr lang="en-US" altLang="en-US" dirty="0"/>
              <a:t> </a:t>
            </a:r>
            <a:r>
              <a:rPr lang="en-US" altLang="en-US" dirty="0" err="1"/>
              <a:t>ẩn</a:t>
            </a:r>
            <a:r>
              <a:rPr lang="en-US" altLang="en-US" dirty="0"/>
              <a:t>, </a:t>
            </a:r>
            <a:r>
              <a:rPr lang="en-US" altLang="en-US" dirty="0" err="1"/>
              <a:t>xác</a:t>
            </a:r>
            <a:r>
              <a:rPr lang="en-US" altLang="en-US" dirty="0"/>
              <a:t> </a:t>
            </a:r>
            <a:r>
              <a:rPr lang="en-US" altLang="en-US" dirty="0" err="1"/>
              <a:t>định</a:t>
            </a:r>
            <a:r>
              <a:rPr lang="en-US" altLang="en-US" dirty="0"/>
              <a:t> </a:t>
            </a:r>
            <a:r>
              <a:rPr lang="en-US" altLang="en-US" dirty="0" err="1"/>
              <a:t>khả</a:t>
            </a:r>
            <a:r>
              <a:rPr lang="en-US" altLang="en-US" dirty="0"/>
              <a:t> </a:t>
            </a:r>
            <a:r>
              <a:rPr lang="en-US" altLang="en-US" dirty="0" err="1"/>
              <a:t>năng</a:t>
            </a:r>
            <a:r>
              <a:rPr lang="en-US" altLang="en-US" dirty="0"/>
              <a:t> </a:t>
            </a:r>
            <a:r>
              <a:rPr lang="en-US" altLang="en-US" dirty="0" err="1"/>
              <a:t>lưu</a:t>
            </a:r>
            <a:r>
              <a:rPr lang="en-US" altLang="en-US" dirty="0"/>
              <a:t> </a:t>
            </a:r>
            <a:r>
              <a:rPr lang="en-US" altLang="en-US" dirty="0" err="1"/>
              <a:t>trữ</a:t>
            </a:r>
            <a:r>
              <a:rPr lang="en-US" altLang="en-US" dirty="0"/>
              <a:t> </a:t>
            </a:r>
            <a:r>
              <a:rPr lang="en-US" altLang="en-US" dirty="0" err="1"/>
              <a:t>thông</a:t>
            </a:r>
            <a:r>
              <a:rPr lang="en-US" altLang="en-US" dirty="0"/>
              <a:t> tin </a:t>
            </a:r>
            <a:r>
              <a:rPr lang="en-US" altLang="en-US" dirty="0" err="1"/>
              <a:t>của</a:t>
            </a:r>
            <a:r>
              <a:rPr lang="en-US" altLang="en-US" dirty="0"/>
              <a:t> </a:t>
            </a:r>
            <a:r>
              <a:rPr lang="en-US" altLang="en-US" dirty="0" err="1"/>
              <a:t>mạng</a:t>
            </a:r>
            <a:r>
              <a:rPr lang="en-US" altLang="en-US" dirty="0"/>
              <a:t>.</a:t>
            </a:r>
          </a:p>
          <a:p>
            <a:r>
              <a:rPr lang="en-US" altLang="en-US" b="1" dirty="0">
                <a:sym typeface="+mn-ea"/>
              </a:rPr>
              <a:t>64 , 128: </a:t>
            </a:r>
            <a:r>
              <a:rPr lang="en-US" altLang="en-US" dirty="0" err="1">
                <a:sym typeface="+mn-ea"/>
              </a:rPr>
              <a:t>Tăng</a:t>
            </a:r>
            <a:r>
              <a:rPr lang="en-US" altLang="en-US" dirty="0">
                <a:sym typeface="+mn-ea"/>
              </a:rPr>
              <a:t> </a:t>
            </a:r>
            <a:r>
              <a:rPr lang="en-US" altLang="en-US" dirty="0" err="1">
                <a:sym typeface="+mn-ea"/>
              </a:rPr>
              <a:t>tốc</a:t>
            </a:r>
            <a:r>
              <a:rPr lang="en-US" altLang="en-US" dirty="0">
                <a:sym typeface="+mn-ea"/>
              </a:rPr>
              <a:t> </a:t>
            </a:r>
            <a:r>
              <a:rPr lang="en-US" altLang="en-US" dirty="0" err="1">
                <a:sym typeface="+mn-ea"/>
              </a:rPr>
              <a:t>độ</a:t>
            </a:r>
            <a:r>
              <a:rPr lang="en-US" altLang="en-US" dirty="0">
                <a:sym typeface="+mn-ea"/>
              </a:rPr>
              <a:t> </a:t>
            </a:r>
            <a:r>
              <a:rPr lang="en-US" altLang="en-US" dirty="0" err="1">
                <a:sym typeface="+mn-ea"/>
              </a:rPr>
              <a:t>huấn</a:t>
            </a:r>
            <a:r>
              <a:rPr lang="en-US" altLang="en-US" dirty="0">
                <a:sym typeface="+mn-ea"/>
              </a:rPr>
              <a:t> </a:t>
            </a:r>
            <a:r>
              <a:rPr lang="en-US" altLang="en-US" dirty="0" err="1">
                <a:sym typeface="+mn-ea"/>
              </a:rPr>
              <a:t>luyện</a:t>
            </a:r>
            <a:r>
              <a:rPr lang="en-US" altLang="en-US" dirty="0">
                <a:sym typeface="+mn-ea"/>
              </a:rPr>
              <a:t> , </a:t>
            </a:r>
            <a:r>
              <a:rPr lang="en-US" altLang="en-US" dirty="0" err="1">
                <a:sym typeface="+mn-ea"/>
              </a:rPr>
              <a:t>nhưng</a:t>
            </a:r>
            <a:r>
              <a:rPr lang="en-US" altLang="en-US" dirty="0">
                <a:sym typeface="+mn-ea"/>
              </a:rPr>
              <a:t> </a:t>
            </a:r>
            <a:r>
              <a:rPr lang="en-US" altLang="en-US" dirty="0" err="1">
                <a:sym typeface="+mn-ea"/>
              </a:rPr>
              <a:t>có</a:t>
            </a:r>
            <a:r>
              <a:rPr lang="en-US" altLang="en-US" dirty="0">
                <a:sym typeface="+mn-ea"/>
              </a:rPr>
              <a:t> </a:t>
            </a:r>
            <a:r>
              <a:rPr lang="en-US" altLang="en-US" dirty="0" err="1">
                <a:sym typeface="+mn-ea"/>
              </a:rPr>
              <a:t>thể</a:t>
            </a:r>
            <a:r>
              <a:rPr lang="en-US" altLang="en-US" dirty="0">
                <a:sym typeface="+mn-ea"/>
              </a:rPr>
              <a:t> </a:t>
            </a:r>
            <a:r>
              <a:rPr lang="en-US" altLang="en-US" dirty="0" err="1">
                <a:sym typeface="+mn-ea"/>
              </a:rPr>
              <a:t>không</a:t>
            </a:r>
            <a:r>
              <a:rPr lang="en-US" altLang="en-US" dirty="0">
                <a:sym typeface="+mn-ea"/>
              </a:rPr>
              <a:t> </a:t>
            </a:r>
            <a:r>
              <a:rPr lang="en-US" altLang="en-US" dirty="0" err="1">
                <a:sym typeface="+mn-ea"/>
              </a:rPr>
              <a:t>đủ</a:t>
            </a:r>
            <a:r>
              <a:rPr lang="en-US" altLang="en-US" dirty="0">
                <a:sym typeface="+mn-ea"/>
              </a:rPr>
              <a:t> </a:t>
            </a:r>
            <a:r>
              <a:rPr lang="en-US" altLang="en-US" dirty="0" err="1">
                <a:sym typeface="+mn-ea"/>
              </a:rPr>
              <a:t>để</a:t>
            </a:r>
            <a:r>
              <a:rPr lang="en-US" altLang="en-US" dirty="0">
                <a:sym typeface="+mn-ea"/>
              </a:rPr>
              <a:t> </a:t>
            </a:r>
            <a:r>
              <a:rPr lang="en-US" altLang="en-US" dirty="0" err="1">
                <a:sym typeface="+mn-ea"/>
              </a:rPr>
              <a:t>nắm</a:t>
            </a:r>
            <a:r>
              <a:rPr lang="en-US" altLang="en-US" dirty="0">
                <a:sym typeface="+mn-ea"/>
              </a:rPr>
              <a:t> </a:t>
            </a:r>
            <a:r>
              <a:rPr lang="en-US" altLang="en-US" dirty="0" err="1">
                <a:sym typeface="+mn-ea"/>
              </a:rPr>
              <a:t>bắt</a:t>
            </a:r>
            <a:r>
              <a:rPr lang="en-US" altLang="en-US" dirty="0">
                <a:sym typeface="+mn-ea"/>
              </a:rPr>
              <a:t> </a:t>
            </a:r>
            <a:r>
              <a:rPr lang="en-US" altLang="en-US" dirty="0" err="1">
                <a:sym typeface="+mn-ea"/>
              </a:rPr>
              <a:t>toàn</a:t>
            </a:r>
            <a:r>
              <a:rPr lang="en-US" altLang="en-US" dirty="0">
                <a:sym typeface="+mn-ea"/>
              </a:rPr>
              <a:t> </a:t>
            </a:r>
            <a:r>
              <a:rPr lang="en-US" altLang="en-US" dirty="0" err="1">
                <a:sym typeface="+mn-ea"/>
              </a:rPr>
              <a:t>bộ</a:t>
            </a:r>
            <a:r>
              <a:rPr lang="en-US" altLang="en-US" dirty="0">
                <a:sym typeface="+mn-ea"/>
              </a:rPr>
              <a:t> </a:t>
            </a:r>
            <a:r>
              <a:rPr lang="en-US" altLang="en-US" dirty="0" err="1">
                <a:sym typeface="+mn-ea"/>
              </a:rPr>
              <a:t>thông</a:t>
            </a:r>
            <a:r>
              <a:rPr lang="en-US" altLang="en-US" dirty="0">
                <a:sym typeface="+mn-ea"/>
              </a:rPr>
              <a:t> tin </a:t>
            </a:r>
            <a:r>
              <a:rPr lang="en-US" altLang="en-US" dirty="0" err="1">
                <a:sym typeface="+mn-ea"/>
              </a:rPr>
              <a:t>từ</a:t>
            </a:r>
            <a:r>
              <a:rPr lang="en-US" altLang="en-US" dirty="0">
                <a:sym typeface="+mn-ea"/>
              </a:rPr>
              <a:t> </a:t>
            </a:r>
            <a:r>
              <a:rPr lang="en-US" altLang="en-US" dirty="0" err="1">
                <a:sym typeface="+mn-ea"/>
              </a:rPr>
              <a:t>dữ</a:t>
            </a:r>
            <a:r>
              <a:rPr lang="en-US" altLang="en-US" dirty="0">
                <a:sym typeface="+mn-ea"/>
              </a:rPr>
              <a:t> </a:t>
            </a:r>
            <a:r>
              <a:rPr lang="en-US" altLang="en-US" dirty="0" err="1">
                <a:sym typeface="+mn-ea"/>
              </a:rPr>
              <a:t>liệu</a:t>
            </a:r>
            <a:r>
              <a:rPr lang="en-US" altLang="en-US" dirty="0">
                <a:sym typeface="+mn-ea"/>
              </a:rPr>
              <a:t> </a:t>
            </a:r>
            <a:r>
              <a:rPr lang="en-US" altLang="en-US" dirty="0" err="1">
                <a:sym typeface="+mn-ea"/>
              </a:rPr>
              <a:t>phức</a:t>
            </a:r>
            <a:r>
              <a:rPr lang="en-US" altLang="en-US" dirty="0">
                <a:sym typeface="+mn-ea"/>
              </a:rPr>
              <a:t> </a:t>
            </a:r>
            <a:r>
              <a:rPr lang="en-US" altLang="en-US" dirty="0" err="1">
                <a:sym typeface="+mn-ea"/>
              </a:rPr>
              <a:t>tạp</a:t>
            </a:r>
            <a:r>
              <a:rPr lang="en-US" altLang="en-US" dirty="0">
                <a:sym typeface="+mn-ea"/>
              </a:rPr>
              <a:t>.</a:t>
            </a:r>
            <a:endParaRPr lang="en-US" altLang="en-US" dirty="0"/>
          </a:p>
          <a:p>
            <a:r>
              <a:rPr lang="en-US" altLang="en-US" b="1" dirty="0">
                <a:sym typeface="+mn-ea"/>
              </a:rPr>
              <a:t>512 </a:t>
            </a:r>
            <a:r>
              <a:rPr lang="en-US" altLang="en-US" b="1" dirty="0" err="1">
                <a:sym typeface="+mn-ea"/>
              </a:rPr>
              <a:t>hoặc</a:t>
            </a:r>
            <a:r>
              <a:rPr lang="en-US" altLang="en-US" b="1" dirty="0">
                <a:sym typeface="+mn-ea"/>
              </a:rPr>
              <a:t> 1024:</a:t>
            </a:r>
            <a:r>
              <a:rPr lang="en-US" altLang="en-US" dirty="0">
                <a:sym typeface="+mn-ea"/>
              </a:rPr>
              <a:t> </a:t>
            </a:r>
            <a:r>
              <a:rPr lang="en-US" altLang="en-US" dirty="0" err="1">
                <a:sym typeface="+mn-ea"/>
              </a:rPr>
              <a:t>Tăng</a:t>
            </a:r>
            <a:r>
              <a:rPr lang="en-US" altLang="en-US" dirty="0">
                <a:sym typeface="+mn-ea"/>
              </a:rPr>
              <a:t> </a:t>
            </a:r>
            <a:r>
              <a:rPr lang="en-US" altLang="en-US" dirty="0" err="1">
                <a:sym typeface="+mn-ea"/>
              </a:rPr>
              <a:t>khả</a:t>
            </a:r>
            <a:r>
              <a:rPr lang="en-US" altLang="en-US" dirty="0">
                <a:sym typeface="+mn-ea"/>
              </a:rPr>
              <a:t> </a:t>
            </a:r>
            <a:r>
              <a:rPr lang="en-US" altLang="en-US" dirty="0" err="1">
                <a:sym typeface="+mn-ea"/>
              </a:rPr>
              <a:t>năng</a:t>
            </a:r>
            <a:r>
              <a:rPr lang="en-US" altLang="en-US" dirty="0">
                <a:sym typeface="+mn-ea"/>
              </a:rPr>
              <a:t> </a:t>
            </a:r>
            <a:r>
              <a:rPr lang="en-US" altLang="en-US" dirty="0" err="1">
                <a:sym typeface="+mn-ea"/>
              </a:rPr>
              <a:t>học</a:t>
            </a:r>
            <a:r>
              <a:rPr lang="en-US" altLang="en-US" dirty="0">
                <a:sym typeface="+mn-ea"/>
              </a:rPr>
              <a:t> </a:t>
            </a:r>
            <a:r>
              <a:rPr lang="en-US" altLang="en-US" dirty="0" err="1">
                <a:sym typeface="+mn-ea"/>
              </a:rPr>
              <a:t>và</a:t>
            </a:r>
            <a:r>
              <a:rPr lang="en-US" altLang="en-US" dirty="0">
                <a:sym typeface="+mn-ea"/>
              </a:rPr>
              <a:t> </a:t>
            </a:r>
            <a:r>
              <a:rPr lang="en-US" altLang="en-US" dirty="0" err="1">
                <a:sym typeface="+mn-ea"/>
              </a:rPr>
              <a:t>biểu</a:t>
            </a:r>
            <a:r>
              <a:rPr lang="en-US" altLang="en-US" dirty="0">
                <a:sym typeface="+mn-ea"/>
              </a:rPr>
              <a:t> </a:t>
            </a:r>
            <a:r>
              <a:rPr lang="en-US" altLang="en-US" dirty="0" err="1">
                <a:sym typeface="+mn-ea"/>
              </a:rPr>
              <a:t>diễn</a:t>
            </a:r>
            <a:r>
              <a:rPr lang="en-US" altLang="en-US" dirty="0">
                <a:sym typeface="+mn-ea"/>
              </a:rPr>
              <a:t> </a:t>
            </a:r>
            <a:r>
              <a:rPr lang="en-US" altLang="en-US" dirty="0" err="1">
                <a:sym typeface="+mn-ea"/>
              </a:rPr>
              <a:t>của</a:t>
            </a:r>
            <a:r>
              <a:rPr lang="en-US" altLang="en-US" dirty="0">
                <a:sym typeface="+mn-ea"/>
              </a:rPr>
              <a:t> </a:t>
            </a:r>
            <a:r>
              <a:rPr lang="en-US" altLang="en-US" dirty="0" err="1">
                <a:sym typeface="+mn-ea"/>
              </a:rPr>
              <a:t>mạng</a:t>
            </a:r>
            <a:r>
              <a:rPr lang="en-US" altLang="en-US" dirty="0">
                <a:sym typeface="+mn-ea"/>
              </a:rPr>
              <a:t>, </a:t>
            </a:r>
            <a:r>
              <a:rPr lang="en-US" altLang="en-US" dirty="0" err="1">
                <a:sym typeface="+mn-ea"/>
              </a:rPr>
              <a:t>nhưng</a:t>
            </a:r>
            <a:r>
              <a:rPr lang="en-US" altLang="en-US" dirty="0">
                <a:sym typeface="+mn-ea"/>
              </a:rPr>
              <a:t> </a:t>
            </a:r>
            <a:r>
              <a:rPr lang="en-US" altLang="en-US" dirty="0" err="1">
                <a:sym typeface="+mn-ea"/>
              </a:rPr>
              <a:t>lại</a:t>
            </a:r>
            <a:r>
              <a:rPr lang="en-US" altLang="en-US" dirty="0">
                <a:sym typeface="+mn-ea"/>
              </a:rPr>
              <a:t> </a:t>
            </a:r>
            <a:r>
              <a:rPr lang="en-US" altLang="en-US" dirty="0" err="1">
                <a:sym typeface="+mn-ea"/>
              </a:rPr>
              <a:t>tăng</a:t>
            </a:r>
            <a:r>
              <a:rPr lang="en-US" altLang="en-US" dirty="0">
                <a:sym typeface="+mn-ea"/>
              </a:rPr>
              <a:t> </a:t>
            </a:r>
            <a:r>
              <a:rPr lang="en-US" altLang="en-US" dirty="0" err="1">
                <a:sym typeface="+mn-ea"/>
              </a:rPr>
              <a:t>rủi</a:t>
            </a:r>
            <a:r>
              <a:rPr lang="en-US" altLang="en-US" dirty="0">
                <a:sym typeface="+mn-ea"/>
              </a:rPr>
              <a:t> </a:t>
            </a:r>
            <a:r>
              <a:rPr lang="en-US" altLang="en-US" dirty="0" err="1">
                <a:sym typeface="+mn-ea"/>
              </a:rPr>
              <a:t>ro</a:t>
            </a:r>
            <a:r>
              <a:rPr lang="en-US" altLang="en-US" dirty="0">
                <a:sym typeface="+mn-ea"/>
              </a:rPr>
              <a:t> </a:t>
            </a:r>
          </a:p>
          <a:p>
            <a:r>
              <a:rPr lang="vi-VN" b="1" dirty="0"/>
              <a:t>Overfitting</a:t>
            </a:r>
            <a:r>
              <a:rPr lang="vi-VN" dirty="0"/>
              <a:t> xảy ra khi mô hình học quá kỹ dữ liệu huấn luyện, đến mức nó không chỉ học các quy luật chung mà còn "ghi nhớ" cả những chi tiết hoặc nhiễu (noise) đặc trưng của dữ liệu đó. Kết quả là, mô hình hoạt động rất tốt trên dữ liệu huấn luyện nhưng lại kém hiệu quả khi xử lý dữ liệu mới.</a:t>
            </a:r>
            <a:endParaRPr lang="en-US" dirty="0"/>
          </a:p>
          <a:p>
            <a:r>
              <a:rPr lang="en-US" altLang="en-US" b="1" dirty="0">
                <a:sym typeface="+mn-ea"/>
              </a:rPr>
              <a:t>dropout</a:t>
            </a:r>
            <a:r>
              <a:rPr lang="en-US" altLang="en-US" dirty="0">
                <a:sym typeface="+mn-ea"/>
              </a:rPr>
              <a:t>=0.2: </a:t>
            </a:r>
            <a:r>
              <a:rPr lang="en-US" altLang="en-US" dirty="0" err="1">
                <a:sym typeface="+mn-ea"/>
              </a:rPr>
              <a:t>Áp</a:t>
            </a:r>
            <a:r>
              <a:rPr lang="en-US" altLang="en-US" dirty="0">
                <a:sym typeface="+mn-ea"/>
              </a:rPr>
              <a:t> </a:t>
            </a:r>
            <a:r>
              <a:rPr lang="en-US" altLang="en-US" dirty="0" err="1">
                <a:sym typeface="+mn-ea"/>
              </a:rPr>
              <a:t>dụng</a:t>
            </a:r>
            <a:r>
              <a:rPr lang="en-US" altLang="en-US" dirty="0">
                <a:sym typeface="+mn-ea"/>
              </a:rPr>
              <a:t> dropout </a:t>
            </a:r>
            <a:r>
              <a:rPr lang="en-US" altLang="en-US" dirty="0" err="1">
                <a:sym typeface="+mn-ea"/>
              </a:rPr>
              <a:t>với</a:t>
            </a:r>
            <a:r>
              <a:rPr lang="en-US" altLang="en-US" dirty="0">
                <a:sym typeface="+mn-ea"/>
              </a:rPr>
              <a:t> </a:t>
            </a:r>
            <a:r>
              <a:rPr lang="en-US" altLang="en-US" dirty="0" err="1">
                <a:sym typeface="+mn-ea"/>
              </a:rPr>
              <a:t>xác</a:t>
            </a:r>
            <a:r>
              <a:rPr lang="en-US" altLang="en-US" dirty="0">
                <a:sym typeface="+mn-ea"/>
              </a:rPr>
              <a:t> </a:t>
            </a:r>
            <a:r>
              <a:rPr lang="en-US" altLang="en-US" dirty="0" err="1">
                <a:sym typeface="+mn-ea"/>
              </a:rPr>
              <a:t>suất</a:t>
            </a:r>
            <a:r>
              <a:rPr lang="en-US" altLang="en-US" dirty="0">
                <a:sym typeface="+mn-ea"/>
              </a:rPr>
              <a:t> 0.2 </a:t>
            </a:r>
            <a:r>
              <a:rPr lang="en-US" altLang="en-US" dirty="0" err="1">
                <a:sym typeface="+mn-ea"/>
              </a:rPr>
              <a:t>để</a:t>
            </a:r>
            <a:r>
              <a:rPr lang="en-US" altLang="en-US" dirty="0">
                <a:sym typeface="+mn-ea"/>
              </a:rPr>
              <a:t> </a:t>
            </a:r>
            <a:r>
              <a:rPr lang="en-US" altLang="en-US" dirty="0" err="1">
                <a:sym typeface="+mn-ea"/>
              </a:rPr>
              <a:t>ngăn</a:t>
            </a:r>
            <a:r>
              <a:rPr lang="en-US" altLang="en-US" dirty="0">
                <a:sym typeface="+mn-ea"/>
              </a:rPr>
              <a:t> </a:t>
            </a:r>
            <a:r>
              <a:rPr lang="en-US" altLang="en-US" dirty="0" err="1">
                <a:sym typeface="+mn-ea"/>
              </a:rPr>
              <a:t>ngừa</a:t>
            </a:r>
            <a:r>
              <a:rPr lang="en-US" altLang="en-US" dirty="0">
                <a:sym typeface="+mn-ea"/>
              </a:rPr>
              <a:t> overfitting.</a:t>
            </a:r>
            <a:r>
              <a:rPr lang="vi-VN" dirty="0"/>
              <a:t> (thường từ 0.1 đến 0.5)</a:t>
            </a:r>
            <a:r>
              <a:rPr lang="en-US" altLang="en-US" b="1" dirty="0"/>
              <a:t> </a:t>
            </a:r>
          </a:p>
          <a:p>
            <a:endParaRPr lang="en-US" b="0" dirty="0">
              <a:solidFill>
                <a:srgbClr val="000000"/>
              </a:solidFill>
              <a:effectLst/>
              <a:latin typeface="Consolas" panose="020B0609020204030204" pitchFamily="49" charset="0"/>
            </a:endParaRPr>
          </a:p>
          <a:p>
            <a:endParaRPr lang="en-US" altLang="en-US" dirty="0"/>
          </a:p>
        </p:txBody>
      </p:sp>
      <p:sp>
        <p:nvSpPr>
          <p:cNvPr id="4" name="Slide Number Placeholder 3"/>
          <p:cNvSpPr>
            <a:spLocks noGrp="1"/>
          </p:cNvSpPr>
          <p:nvPr>
            <p:ph type="sldNum" sz="quarter" idx="5"/>
          </p:nvPr>
        </p:nvSpPr>
        <p:spPr/>
        <p:txBody>
          <a:bodyPr/>
          <a:lstStyle/>
          <a:p>
            <a:fld id="{895FCB1A-8F06-4DBB-B234-EDC3DBBE2789}" type="slidenum">
              <a:rPr lang="vi-VN" smtClean="0"/>
              <a:t>16</a:t>
            </a:fld>
            <a:endParaRPr lang="vi-V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dirty="0">
                <a:effectLst/>
                <a:latin typeface="Times New Roman" panose="02020603050405020304" pitchFamily="18" charset="0"/>
                <a:cs typeface="Times New Roman" panose="02020603050405020304" pitchFamily="18" charset="0"/>
              </a:rPr>
              <a:t>categorical</a:t>
            </a:r>
            <a:r>
              <a:rPr lang="en-US" sz="1200" b="1" i="0" dirty="0">
                <a:effectLst/>
                <a:latin typeface="Times New Roman" panose="02020603050405020304" pitchFamily="18" charset="0"/>
                <a:cs typeface="Times New Roman" panose="02020603050405020304" pitchFamily="18" charset="0"/>
              </a:rPr>
              <a:t> </a:t>
            </a:r>
            <a:r>
              <a:rPr lang="en-US" altLang="en-US" dirty="0" err="1"/>
              <a:t>Nó</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tốt</a:t>
            </a:r>
            <a:r>
              <a:rPr lang="en-US" altLang="en-US" dirty="0"/>
              <a:t> </a:t>
            </a:r>
            <a:r>
              <a:rPr lang="en-US" altLang="en-US" dirty="0" err="1"/>
              <a:t>với</a:t>
            </a:r>
            <a:r>
              <a:rPr lang="en-US" altLang="en-US" dirty="0"/>
              <a:t> </a:t>
            </a:r>
            <a:r>
              <a:rPr lang="en-US" altLang="en-US" dirty="0" err="1"/>
              <a:t>softmax</a:t>
            </a:r>
            <a:r>
              <a:rPr lang="en-US" altLang="en-US" dirty="0"/>
              <a:t>, </a:t>
            </a:r>
            <a:r>
              <a:rPr lang="en-US" altLang="en-US" dirty="0" err="1"/>
              <a:t>khi</a:t>
            </a:r>
            <a:r>
              <a:rPr lang="en-US" altLang="en-US" dirty="0"/>
              <a:t> </a:t>
            </a:r>
            <a:r>
              <a:rPr lang="en-US" altLang="en-US" dirty="0" err="1"/>
              <a:t>muốn</a:t>
            </a:r>
            <a:r>
              <a:rPr lang="en-US" altLang="en-US" dirty="0"/>
              <a:t> </a:t>
            </a:r>
            <a:r>
              <a:rPr lang="en-US" altLang="en-US" dirty="0" err="1"/>
              <a:t>mô</a:t>
            </a:r>
            <a:r>
              <a:rPr lang="en-US" altLang="en-US" dirty="0"/>
              <a:t> </a:t>
            </a:r>
            <a:r>
              <a:rPr lang="en-US" altLang="en-US" dirty="0" err="1"/>
              <a:t>hình</a:t>
            </a:r>
            <a:r>
              <a:rPr lang="en-US" altLang="en-US" dirty="0"/>
              <a:t> </a:t>
            </a:r>
            <a:r>
              <a:rPr lang="en-US" altLang="en-US" dirty="0" err="1"/>
              <a:t>dự</a:t>
            </a:r>
            <a:r>
              <a:rPr lang="en-US" altLang="en-US" dirty="0"/>
              <a:t> </a:t>
            </a:r>
            <a:r>
              <a:rPr lang="en-US" altLang="en-US" dirty="0" err="1"/>
              <a:t>đoán</a:t>
            </a:r>
            <a:r>
              <a:rPr lang="en-US" altLang="en-US" dirty="0"/>
              <a:t> </a:t>
            </a:r>
            <a:r>
              <a:rPr lang="en-US" altLang="en-US" dirty="0" err="1"/>
              <a:t>một</a:t>
            </a:r>
            <a:r>
              <a:rPr lang="en-US" altLang="en-US" dirty="0"/>
              <a:t> </a:t>
            </a:r>
            <a:r>
              <a:rPr lang="en-US" altLang="en-US" dirty="0" err="1"/>
              <a:t>lớp</a:t>
            </a:r>
            <a:r>
              <a:rPr lang="en-US" altLang="en-US" dirty="0"/>
              <a:t> </a:t>
            </a:r>
            <a:r>
              <a:rPr lang="en-US" altLang="en-US" dirty="0" err="1"/>
              <a:t>xác</a:t>
            </a:r>
            <a:r>
              <a:rPr lang="en-US" altLang="en-US" dirty="0"/>
              <a:t> </a:t>
            </a:r>
            <a:r>
              <a:rPr lang="en-US" altLang="en-US" dirty="0" err="1"/>
              <a:t>định</a:t>
            </a:r>
            <a:r>
              <a:rPr lang="en-US" altLang="en-US" dirty="0"/>
              <a:t> </a:t>
            </a:r>
            <a:r>
              <a:rPr lang="en-US" altLang="en-US" dirty="0" err="1"/>
              <a:t>với</a:t>
            </a:r>
            <a:r>
              <a:rPr lang="en-US" altLang="en-US" dirty="0"/>
              <a:t> </a:t>
            </a:r>
            <a:r>
              <a:rPr lang="en-US" altLang="en-US" dirty="0" err="1"/>
              <a:t>xác</a:t>
            </a:r>
            <a:r>
              <a:rPr lang="en-US" altLang="en-US" dirty="0"/>
              <a:t> </a:t>
            </a:r>
            <a:r>
              <a:rPr lang="en-US" altLang="en-US" dirty="0" err="1"/>
              <a:t>suất</a:t>
            </a:r>
            <a:r>
              <a:rPr lang="en-US" altLang="en-US" dirty="0"/>
              <a:t> </a:t>
            </a:r>
            <a:r>
              <a:rPr lang="en-US" altLang="en-US" dirty="0" err="1"/>
              <a:t>cao</a:t>
            </a:r>
            <a:r>
              <a:rPr lang="en-US" altLang="en-US" dirty="0"/>
              <a:t>.</a:t>
            </a:r>
          </a:p>
          <a:p>
            <a:r>
              <a:rPr lang="en-US" altLang="en-US" b="1" dirty="0"/>
              <a:t>Adam (Adaptive Moment Estimation)</a:t>
            </a:r>
          </a:p>
          <a:p>
            <a:r>
              <a:rPr lang="en-US" altLang="en-US" dirty="0" err="1"/>
              <a:t>giảm</a:t>
            </a:r>
            <a:r>
              <a:rPr lang="en-US" altLang="en-US" dirty="0"/>
              <a:t> </a:t>
            </a:r>
            <a:r>
              <a:rPr lang="en-US" altLang="en-US" dirty="0" err="1"/>
              <a:t>thiểu</a:t>
            </a:r>
            <a:r>
              <a:rPr lang="en-US" altLang="en-US" dirty="0"/>
              <a:t> </a:t>
            </a:r>
            <a:r>
              <a:rPr lang="en-US" altLang="en-US" dirty="0" err="1"/>
              <a:t>các</a:t>
            </a:r>
            <a:r>
              <a:rPr lang="en-US" altLang="en-US" dirty="0"/>
              <a:t> </a:t>
            </a:r>
            <a:r>
              <a:rPr lang="en-US" altLang="en-US" dirty="0" err="1"/>
              <a:t>vấn</a:t>
            </a:r>
            <a:r>
              <a:rPr lang="en-US" altLang="en-US" dirty="0"/>
              <a:t> </a:t>
            </a:r>
            <a:r>
              <a:rPr lang="en-US" altLang="en-US" dirty="0" err="1"/>
              <a:t>đề</a:t>
            </a:r>
            <a:r>
              <a:rPr lang="en-US" altLang="en-US" dirty="0"/>
              <a:t> </a:t>
            </a:r>
            <a:r>
              <a:rPr lang="en-US" altLang="en-US" dirty="0" err="1"/>
              <a:t>về</a:t>
            </a:r>
            <a:r>
              <a:rPr lang="en-US" altLang="en-US" dirty="0"/>
              <a:t> </a:t>
            </a:r>
            <a:r>
              <a:rPr lang="en-US" altLang="en-US" dirty="0" err="1"/>
              <a:t>tốc</a:t>
            </a:r>
            <a:r>
              <a:rPr lang="en-US" altLang="en-US" dirty="0"/>
              <a:t> </a:t>
            </a:r>
            <a:r>
              <a:rPr lang="en-US" altLang="en-US" dirty="0" err="1"/>
              <a:t>độ</a:t>
            </a:r>
            <a:r>
              <a:rPr lang="en-US" altLang="en-US" dirty="0"/>
              <a:t> </a:t>
            </a:r>
            <a:r>
              <a:rPr lang="en-US" altLang="en-US" dirty="0" err="1"/>
              <a:t>học</a:t>
            </a:r>
            <a:r>
              <a:rPr lang="en-US" altLang="en-US" dirty="0"/>
              <a:t> </a:t>
            </a:r>
            <a:r>
              <a:rPr lang="en-US" altLang="en-US" dirty="0" err="1"/>
              <a:t>và</a:t>
            </a:r>
            <a:r>
              <a:rPr lang="en-US" altLang="en-US" dirty="0"/>
              <a:t> </a:t>
            </a:r>
            <a:r>
              <a:rPr lang="en-US" altLang="en-US" dirty="0" err="1"/>
              <a:t>ổn</a:t>
            </a:r>
            <a:r>
              <a:rPr lang="en-US" altLang="en-US" dirty="0"/>
              <a:t> </a:t>
            </a:r>
            <a:r>
              <a:rPr lang="en-US" altLang="en-US" dirty="0" err="1"/>
              <a:t>định</a:t>
            </a:r>
            <a:r>
              <a:rPr lang="en-US" altLang="en-US" dirty="0"/>
              <a:t>, </a:t>
            </a:r>
            <a:r>
              <a:rPr lang="en-US" altLang="en-US" dirty="0" err="1"/>
              <a:t>đặc</a:t>
            </a:r>
            <a:r>
              <a:rPr lang="en-US" altLang="en-US" dirty="0"/>
              <a:t> </a:t>
            </a:r>
            <a:r>
              <a:rPr lang="en-US" altLang="en-US" dirty="0" err="1"/>
              <a:t>biệt</a:t>
            </a:r>
            <a:r>
              <a:rPr lang="en-US" altLang="en-US" dirty="0"/>
              <a:t> </a:t>
            </a:r>
            <a:r>
              <a:rPr lang="en-US" altLang="en-US" dirty="0" err="1"/>
              <a:t>trong</a:t>
            </a:r>
            <a:r>
              <a:rPr lang="en-US" altLang="en-US" dirty="0"/>
              <a:t> </a:t>
            </a:r>
            <a:r>
              <a:rPr lang="en-US" altLang="en-US" dirty="0" err="1"/>
              <a:t>các</a:t>
            </a:r>
            <a:r>
              <a:rPr lang="en-US" altLang="en-US" dirty="0"/>
              <a:t> </a:t>
            </a:r>
            <a:r>
              <a:rPr lang="en-US" altLang="en-US" dirty="0" err="1"/>
              <a:t>mô</a:t>
            </a:r>
            <a:r>
              <a:rPr lang="en-US" altLang="en-US" dirty="0"/>
              <a:t> </a:t>
            </a:r>
            <a:r>
              <a:rPr lang="en-US" altLang="en-US" dirty="0" err="1"/>
              <a:t>hình</a:t>
            </a:r>
            <a:r>
              <a:rPr lang="en-US" altLang="en-US" dirty="0"/>
              <a:t> </a:t>
            </a:r>
            <a:r>
              <a:rPr lang="en-US" altLang="en-US" dirty="0" err="1"/>
              <a:t>phức</a:t>
            </a:r>
            <a:r>
              <a:rPr lang="en-US" altLang="en-US" dirty="0"/>
              <a:t> </a:t>
            </a:r>
            <a:r>
              <a:rPr lang="en-US" altLang="en-US" dirty="0" err="1"/>
              <a:t>tạp</a:t>
            </a:r>
            <a:r>
              <a:rPr lang="en-US" altLang="en-US" dirty="0"/>
              <a:t> </a:t>
            </a:r>
            <a:r>
              <a:rPr lang="en-US" altLang="en-US" dirty="0" err="1"/>
              <a:t>hoặc</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lớn</a:t>
            </a:r>
            <a:r>
              <a:rPr lang="en-US" altLang="en-US" dirty="0"/>
              <a:t>.</a:t>
            </a:r>
          </a:p>
          <a:p>
            <a:r>
              <a:rPr lang="en-US" altLang="en-US" b="1" dirty="0" err="1"/>
              <a:t>learning_rate</a:t>
            </a:r>
            <a:r>
              <a:rPr lang="en-US" altLang="en-US" b="1" dirty="0"/>
              <a:t>=0.001:</a:t>
            </a:r>
          </a:p>
          <a:p>
            <a:r>
              <a:rPr lang="en-US" altLang="en-US" dirty="0" err="1"/>
              <a:t>Đây</a:t>
            </a:r>
            <a:r>
              <a:rPr lang="en-US" altLang="en-US" dirty="0"/>
              <a:t> </a:t>
            </a:r>
            <a:r>
              <a:rPr lang="en-US" altLang="en-US" dirty="0" err="1"/>
              <a:t>là</a:t>
            </a:r>
            <a:r>
              <a:rPr lang="en-US" altLang="en-US" dirty="0"/>
              <a:t> </a:t>
            </a:r>
            <a:r>
              <a:rPr lang="en-US" altLang="en-US" dirty="0" err="1"/>
              <a:t>tốc</a:t>
            </a:r>
            <a:r>
              <a:rPr lang="en-US" altLang="en-US" dirty="0"/>
              <a:t> </a:t>
            </a:r>
            <a:r>
              <a:rPr lang="en-US" altLang="en-US" dirty="0" err="1"/>
              <a:t>độ</a:t>
            </a:r>
            <a:r>
              <a:rPr lang="en-US" altLang="en-US" dirty="0"/>
              <a:t> </a:t>
            </a:r>
            <a:r>
              <a:rPr lang="en-US" altLang="en-US" dirty="0" err="1"/>
              <a:t>học</a:t>
            </a:r>
            <a:r>
              <a:rPr lang="en-US" altLang="en-US" dirty="0"/>
              <a:t> (learning rate), </a:t>
            </a:r>
            <a:r>
              <a:rPr lang="en-US" altLang="en-US" dirty="0" err="1"/>
              <a:t>kiểm</a:t>
            </a:r>
            <a:r>
              <a:rPr lang="en-US" altLang="en-US" dirty="0"/>
              <a:t> </a:t>
            </a:r>
            <a:r>
              <a:rPr lang="en-US" altLang="en-US" dirty="0" err="1"/>
              <a:t>soát</a:t>
            </a:r>
            <a:r>
              <a:rPr lang="en-US" altLang="en-US" dirty="0"/>
              <a:t> </a:t>
            </a:r>
            <a:r>
              <a:rPr lang="en-US" altLang="en-US" dirty="0" err="1"/>
              <a:t>mức</a:t>
            </a:r>
            <a:r>
              <a:rPr lang="en-US" altLang="en-US" dirty="0"/>
              <a:t> </a:t>
            </a:r>
            <a:r>
              <a:rPr lang="en-US" altLang="en-US" dirty="0" err="1"/>
              <a:t>độ</a:t>
            </a:r>
            <a:r>
              <a:rPr lang="en-US" altLang="en-US" dirty="0"/>
              <a:t> </a:t>
            </a:r>
            <a:r>
              <a:rPr lang="en-US" altLang="en-US" dirty="0" err="1"/>
              <a:t>thay</a:t>
            </a:r>
            <a:r>
              <a:rPr lang="en-US" altLang="en-US" dirty="0"/>
              <a:t> </a:t>
            </a:r>
            <a:r>
              <a:rPr lang="en-US" altLang="en-US" dirty="0" err="1"/>
              <a:t>đổi</a:t>
            </a:r>
            <a:r>
              <a:rPr lang="en-US" altLang="en-US" dirty="0"/>
              <a:t> </a:t>
            </a:r>
            <a:r>
              <a:rPr lang="en-US" altLang="en-US" dirty="0" err="1"/>
              <a:t>của</a:t>
            </a:r>
            <a:r>
              <a:rPr lang="en-US" altLang="en-US" dirty="0"/>
              <a:t> </a:t>
            </a:r>
            <a:r>
              <a:rPr lang="en-US" altLang="en-US" dirty="0" err="1"/>
              <a:t>trọng</a:t>
            </a:r>
            <a:r>
              <a:rPr lang="en-US" altLang="en-US" dirty="0"/>
              <a:t> </a:t>
            </a:r>
            <a:r>
              <a:rPr lang="en-US" altLang="en-US" dirty="0" err="1"/>
              <a:t>số</a:t>
            </a:r>
            <a:r>
              <a:rPr lang="en-US" altLang="en-US" dirty="0"/>
              <a:t> </a:t>
            </a:r>
            <a:r>
              <a:rPr lang="en-US" altLang="en-US" dirty="0" err="1"/>
              <a:t>trong</a:t>
            </a:r>
            <a:r>
              <a:rPr lang="en-US" altLang="en-US" dirty="0"/>
              <a:t> </a:t>
            </a:r>
            <a:r>
              <a:rPr lang="en-US" altLang="en-US" dirty="0" err="1"/>
              <a:t>mỗi</a:t>
            </a:r>
            <a:r>
              <a:rPr lang="en-US" altLang="en-US" dirty="0"/>
              <a:t> </a:t>
            </a:r>
            <a:r>
              <a:rPr lang="en-US" altLang="en-US" dirty="0" err="1"/>
              <a:t>bước</a:t>
            </a:r>
            <a:r>
              <a:rPr lang="en-US" altLang="en-US" dirty="0"/>
              <a:t> </a:t>
            </a:r>
            <a:r>
              <a:rPr lang="en-US" altLang="en-US" dirty="0" err="1"/>
              <a:t>cập</a:t>
            </a:r>
            <a:r>
              <a:rPr lang="en-US" altLang="en-US" dirty="0"/>
              <a:t> </a:t>
            </a:r>
            <a:r>
              <a:rPr lang="en-US" altLang="en-US" dirty="0" err="1"/>
              <a:t>nhật</a:t>
            </a:r>
            <a:r>
              <a:rPr lang="en-US" altLang="en-US" dirty="0"/>
              <a:t>.</a:t>
            </a:r>
          </a:p>
          <a:p>
            <a:r>
              <a:rPr lang="en-US" altLang="en-US" dirty="0" err="1"/>
              <a:t>Giá</a:t>
            </a:r>
            <a:r>
              <a:rPr lang="en-US" altLang="en-US" dirty="0"/>
              <a:t> </a:t>
            </a:r>
            <a:r>
              <a:rPr lang="en-US" altLang="en-US" dirty="0" err="1"/>
              <a:t>trị</a:t>
            </a:r>
            <a:r>
              <a:rPr lang="en-US" altLang="en-US" dirty="0"/>
              <a:t> 0.001 </a:t>
            </a:r>
            <a:r>
              <a:rPr lang="en-US" altLang="en-US" dirty="0" err="1"/>
              <a:t>là</a:t>
            </a:r>
            <a:r>
              <a:rPr lang="en-US" altLang="en-US" dirty="0"/>
              <a:t> </a:t>
            </a:r>
            <a:r>
              <a:rPr lang="en-US" altLang="en-US" dirty="0" err="1"/>
              <a:t>mặc</a:t>
            </a:r>
            <a:r>
              <a:rPr lang="en-US" altLang="en-US" dirty="0"/>
              <a:t> </a:t>
            </a:r>
            <a:r>
              <a:rPr lang="en-US" altLang="en-US" dirty="0" err="1"/>
              <a:t>định</a:t>
            </a:r>
            <a:r>
              <a:rPr lang="en-US" altLang="en-US" dirty="0"/>
              <a:t> </a:t>
            </a:r>
            <a:r>
              <a:rPr lang="en-US" altLang="en-US" dirty="0" err="1"/>
              <a:t>phổ</a:t>
            </a:r>
            <a:r>
              <a:rPr lang="en-US" altLang="en-US" dirty="0"/>
              <a:t> </a:t>
            </a:r>
            <a:r>
              <a:rPr lang="en-US" altLang="en-US" dirty="0" err="1"/>
              <a:t>biến</a:t>
            </a:r>
            <a:r>
              <a:rPr lang="en-US" altLang="en-US" dirty="0"/>
              <a:t> </a:t>
            </a:r>
            <a:r>
              <a:rPr lang="en-US" altLang="en-US" dirty="0" err="1"/>
              <a:t>cho</a:t>
            </a:r>
            <a:r>
              <a:rPr lang="en-US" altLang="en-US" dirty="0"/>
              <a:t> Adam, </a:t>
            </a:r>
            <a:r>
              <a:rPr lang="en-US" altLang="en-US" dirty="0" err="1"/>
              <a:t>cân</a:t>
            </a:r>
            <a:r>
              <a:rPr lang="en-US" altLang="en-US" dirty="0"/>
              <a:t> </a:t>
            </a:r>
            <a:r>
              <a:rPr lang="en-US" altLang="en-US" dirty="0" err="1"/>
              <a:t>bằng</a:t>
            </a:r>
            <a:r>
              <a:rPr lang="en-US" altLang="en-US" dirty="0"/>
              <a:t> </a:t>
            </a:r>
            <a:r>
              <a:rPr lang="en-US" altLang="en-US" dirty="0" err="1"/>
              <a:t>giữa</a:t>
            </a:r>
            <a:r>
              <a:rPr lang="en-US" altLang="en-US" dirty="0"/>
              <a:t> </a:t>
            </a:r>
            <a:r>
              <a:rPr lang="en-US" altLang="en-US" dirty="0" err="1"/>
              <a:t>tốc</a:t>
            </a:r>
            <a:r>
              <a:rPr lang="en-US" altLang="en-US" dirty="0"/>
              <a:t> </a:t>
            </a:r>
            <a:r>
              <a:rPr lang="en-US" altLang="en-US" dirty="0" err="1"/>
              <a:t>độ</a:t>
            </a:r>
            <a:r>
              <a:rPr lang="en-US" altLang="en-US" dirty="0"/>
              <a:t> </a:t>
            </a:r>
            <a:r>
              <a:rPr lang="en-US" altLang="en-US" dirty="0" err="1"/>
              <a:t>hội</a:t>
            </a:r>
            <a:r>
              <a:rPr lang="en-US" altLang="en-US" dirty="0"/>
              <a:t> </a:t>
            </a:r>
            <a:r>
              <a:rPr lang="en-US" altLang="en-US" dirty="0" err="1"/>
              <a:t>tụ</a:t>
            </a:r>
            <a:r>
              <a:rPr lang="en-US" altLang="en-US" dirty="0"/>
              <a:t> </a:t>
            </a:r>
            <a:r>
              <a:rPr lang="en-US" altLang="en-US" dirty="0" err="1"/>
              <a:t>và</a:t>
            </a:r>
            <a:r>
              <a:rPr lang="en-US" altLang="en-US" dirty="0"/>
              <a:t> </a:t>
            </a:r>
            <a:r>
              <a:rPr lang="en-US" altLang="en-US" dirty="0" err="1"/>
              <a:t>độ</a:t>
            </a:r>
            <a:r>
              <a:rPr lang="en-US" altLang="en-US" dirty="0"/>
              <a:t> </a:t>
            </a:r>
            <a:r>
              <a:rPr lang="en-US" altLang="en-US" dirty="0" err="1"/>
              <a:t>chính</a:t>
            </a:r>
            <a:r>
              <a:rPr lang="en-US" altLang="en-US" dirty="0"/>
              <a:t> </a:t>
            </a:r>
            <a:r>
              <a:rPr lang="en-US" altLang="en-US" dirty="0" err="1"/>
              <a:t>xác</a:t>
            </a:r>
            <a:r>
              <a:rPr lang="en-US" altLang="en-US" dirty="0"/>
              <a:t>.</a:t>
            </a:r>
          </a:p>
          <a:p>
            <a:r>
              <a:rPr lang="vi-VN" dirty="0"/>
              <a:t>Đoạn mã này thiết lập và huấn luyện một mô hình học máy với cơ chế </a:t>
            </a:r>
            <a:r>
              <a:rPr lang="vi-VN" b="1" dirty="0"/>
              <a:t>generator</a:t>
            </a:r>
            <a:r>
              <a:rPr lang="vi-VN" dirty="0"/>
              <a:t>, được sử dụng để xử lý dữ liệu từng phần (batches) thay vì toàn bộ cùng một lúc. </a:t>
            </a:r>
            <a:r>
              <a:rPr lang="vi-VN"/>
              <a:t>Đây là phương pháp phổ biến để làm việc với tập dữ liệu lớn mà bộ nhớ (RAM) không đủ để lưu trữ tất cả.</a:t>
            </a:r>
            <a:endParaRPr lang="en-US" altLang="en-US" dirty="0"/>
          </a:p>
        </p:txBody>
      </p:sp>
      <p:sp>
        <p:nvSpPr>
          <p:cNvPr id="4" name="Slide Number Placeholder 3"/>
          <p:cNvSpPr>
            <a:spLocks noGrp="1"/>
          </p:cNvSpPr>
          <p:nvPr>
            <p:ph type="sldNum" sz="quarter" idx="5"/>
          </p:nvPr>
        </p:nvSpPr>
        <p:spPr/>
        <p:txBody>
          <a:bodyPr/>
          <a:lstStyle/>
          <a:p>
            <a:fld id="{895FCB1A-8F06-4DBB-B234-EDC3DBBE2789}" type="slidenum">
              <a:rPr lang="vi-VN" smtClean="0"/>
              <a:t>17</a:t>
            </a:fld>
            <a:endParaRPr lang="vi-V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Epochs</a:t>
            </a:r>
            <a:r>
              <a:rPr lang="en-US" dirty="0"/>
              <a:t> </a:t>
            </a:r>
            <a:r>
              <a:rPr lang="en-US" dirty="0" err="1"/>
              <a:t>trong</a:t>
            </a:r>
            <a:r>
              <a:rPr lang="en-US" dirty="0"/>
              <a:t> </a:t>
            </a:r>
            <a:r>
              <a:rPr lang="en-US" dirty="0" err="1"/>
              <a:t>học</a:t>
            </a:r>
            <a:r>
              <a:rPr lang="en-US" dirty="0"/>
              <a:t> </a:t>
            </a:r>
            <a:r>
              <a:rPr lang="en-US" dirty="0" err="1"/>
              <a:t>máy</a:t>
            </a:r>
            <a:r>
              <a:rPr lang="en-US" dirty="0"/>
              <a:t> (machine learning) </a:t>
            </a:r>
            <a:r>
              <a:rPr lang="en-US" dirty="0" err="1"/>
              <a:t>là</a:t>
            </a:r>
            <a:r>
              <a:rPr lang="en-US" dirty="0"/>
              <a:t> </a:t>
            </a:r>
            <a:r>
              <a:rPr lang="en-US" b="1" dirty="0" err="1"/>
              <a:t>số</a:t>
            </a:r>
            <a:r>
              <a:rPr lang="en-US" b="1" dirty="0"/>
              <a:t> </a:t>
            </a:r>
            <a:r>
              <a:rPr lang="en-US" b="1" dirty="0" err="1"/>
              <a:t>lần</a:t>
            </a:r>
            <a:r>
              <a:rPr lang="en-US" b="1" dirty="0"/>
              <a:t> </a:t>
            </a:r>
            <a:r>
              <a:rPr lang="en-US" b="1" dirty="0" err="1"/>
              <a:t>mô</a:t>
            </a:r>
            <a:r>
              <a:rPr lang="en-US" b="1" dirty="0"/>
              <a:t> </a:t>
            </a:r>
            <a:r>
              <a:rPr lang="en-US" b="1" dirty="0" err="1"/>
              <a:t>hình</a:t>
            </a:r>
            <a:r>
              <a:rPr lang="en-US" b="1" dirty="0"/>
              <a:t> </a:t>
            </a:r>
            <a:r>
              <a:rPr lang="en-US" b="1" dirty="0" err="1"/>
              <a:t>đi</a:t>
            </a:r>
            <a:r>
              <a:rPr lang="en-US" b="1" dirty="0"/>
              <a:t> qua </a:t>
            </a:r>
            <a:r>
              <a:rPr lang="en-US" b="1" dirty="0" err="1"/>
              <a:t>toàn</a:t>
            </a:r>
            <a:r>
              <a:rPr lang="en-US" b="1" dirty="0"/>
              <a:t> </a:t>
            </a:r>
            <a:r>
              <a:rPr lang="en-US" b="1" dirty="0" err="1"/>
              <a:t>bộ</a:t>
            </a:r>
            <a:r>
              <a:rPr lang="en-US" b="1" dirty="0"/>
              <a:t> </a:t>
            </a:r>
            <a:r>
              <a:rPr lang="en-US" b="1" dirty="0" err="1"/>
              <a:t>bộ</a:t>
            </a:r>
            <a:r>
              <a:rPr lang="en-US" b="1" dirty="0"/>
              <a:t> </a:t>
            </a:r>
            <a:r>
              <a:rPr lang="en-US" b="1" dirty="0" err="1"/>
              <a:t>dữ</a:t>
            </a:r>
            <a:r>
              <a:rPr lang="en-US" b="1" dirty="0"/>
              <a:t> </a:t>
            </a:r>
            <a:r>
              <a:rPr lang="en-US" b="1" dirty="0" err="1"/>
              <a:t>liệu</a:t>
            </a:r>
            <a:r>
              <a:rPr lang="en-US" b="1" dirty="0"/>
              <a:t> </a:t>
            </a:r>
            <a:r>
              <a:rPr lang="en-US" b="1" dirty="0" err="1"/>
              <a:t>huấn</a:t>
            </a:r>
            <a:r>
              <a:rPr lang="en-US" b="1" dirty="0"/>
              <a:t> </a:t>
            </a:r>
            <a:r>
              <a:rPr lang="en-US" b="1" dirty="0" err="1"/>
              <a:t>luyện</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học</a:t>
            </a:r>
            <a:r>
              <a:rPr lang="en-US" dirty="0"/>
              <a:t>.</a:t>
            </a:r>
          </a:p>
        </p:txBody>
      </p:sp>
      <p:sp>
        <p:nvSpPr>
          <p:cNvPr id="4" name="Slide Number Placeholder 3"/>
          <p:cNvSpPr>
            <a:spLocks noGrp="1"/>
          </p:cNvSpPr>
          <p:nvPr>
            <p:ph type="sldNum" sz="quarter" idx="5"/>
          </p:nvPr>
        </p:nvSpPr>
        <p:spPr/>
        <p:txBody>
          <a:bodyPr/>
          <a:lstStyle/>
          <a:p>
            <a:fld id="{895FCB1A-8F06-4DBB-B234-EDC3DBBE2789}" type="slidenum">
              <a:rPr lang="vi-VN" smtClean="0"/>
              <a:t>18</a:t>
            </a:fld>
            <a:endParaRPr lang="vi-VN"/>
          </a:p>
        </p:txBody>
      </p:sp>
    </p:spTree>
    <p:extLst>
      <p:ext uri="{BB962C8B-B14F-4D97-AF65-F5344CB8AC3E}">
        <p14:creationId xmlns:p14="http://schemas.microsoft.com/office/powerpoint/2010/main" val="31777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Rasa DM (Dialogue Management):</a:t>
            </a:r>
            <a:r>
              <a:rPr lang="en-US" b="1" dirty="0"/>
              <a:t> </a:t>
            </a:r>
            <a:r>
              <a:rPr lang="vi-VN" dirty="0"/>
              <a:t>điều hướng và xử lý logic hội thoại.</a:t>
            </a:r>
            <a:endParaRPr lang="vi-VN" b="1" dirty="0"/>
          </a:p>
          <a:p>
            <a:pPr marL="171450" indent="-171450">
              <a:buFont typeface="Arial" panose="020B0604020202020204" pitchFamily="34" charset="0"/>
              <a:buChar char="•"/>
            </a:pPr>
            <a:r>
              <a:rPr lang="vi-VN" dirty="0"/>
              <a:t>Action Mask: </a:t>
            </a:r>
            <a:r>
              <a:rPr lang="en-US" altLang="vi-VN" dirty="0"/>
              <a:t>như bộ lọc lựa chọn các phản hồi phù hợp</a:t>
            </a:r>
          </a:p>
          <a:p>
            <a:pPr marL="171450" indent="-171450">
              <a:buFont typeface="Arial" panose="020B0604020202020204" pitchFamily="34" charset="0"/>
              <a:buChar char="•"/>
            </a:pPr>
            <a:r>
              <a:rPr lang="vi-VN" dirty="0"/>
              <a:t>(RNN): </a:t>
            </a:r>
            <a:r>
              <a:rPr lang="en-US" altLang="en-US" dirty="0" err="1"/>
              <a:t>Dự</a:t>
            </a:r>
            <a:r>
              <a:rPr lang="en-US" altLang="en-US" dirty="0"/>
              <a:t> </a:t>
            </a:r>
            <a:r>
              <a:rPr lang="en-US" altLang="en-US" dirty="0" err="1"/>
              <a:t>đoán</a:t>
            </a:r>
            <a:r>
              <a:rPr lang="en-US" altLang="en-US" dirty="0"/>
              <a:t> </a:t>
            </a:r>
            <a:r>
              <a:rPr lang="en-US" altLang="en-US" dirty="0" err="1"/>
              <a:t>hành</a:t>
            </a:r>
            <a:r>
              <a:rPr lang="en-US" altLang="en-US" dirty="0"/>
              <a:t> </a:t>
            </a:r>
            <a:r>
              <a:rPr lang="en-US" altLang="en-US" dirty="0" err="1"/>
              <a:t>động</a:t>
            </a:r>
            <a:r>
              <a:rPr lang="en-US" altLang="en-US" dirty="0"/>
              <a:t> </a:t>
            </a:r>
            <a:r>
              <a:rPr lang="en-US" altLang="en-US" dirty="0" err="1"/>
              <a:t>tiếp</a:t>
            </a:r>
            <a:r>
              <a:rPr lang="en-US" altLang="en-US" dirty="0"/>
              <a:t> </a:t>
            </a:r>
            <a:r>
              <a:rPr lang="en-US" altLang="en-US" dirty="0" err="1"/>
              <a:t>theo</a:t>
            </a:r>
            <a:r>
              <a:rPr lang="en-US" altLang="en-US" dirty="0"/>
              <a:t> </a:t>
            </a:r>
            <a:r>
              <a:rPr lang="en-US" altLang="en-US" dirty="0" err="1"/>
              <a:t>từ</a:t>
            </a:r>
            <a:r>
              <a:rPr lang="en-US" altLang="en-US" dirty="0"/>
              <a:t> </a:t>
            </a:r>
            <a:r>
              <a:rPr lang="en-US" altLang="en-US" dirty="0" err="1"/>
              <a:t>lịch</a:t>
            </a:r>
            <a:r>
              <a:rPr lang="en-US" altLang="en-US" dirty="0"/>
              <a:t> </a:t>
            </a:r>
            <a:r>
              <a:rPr lang="en-US" altLang="en-US" dirty="0" err="1"/>
              <a:t>sử</a:t>
            </a:r>
            <a:r>
              <a:rPr lang="en-US" altLang="en-US" dirty="0"/>
              <a:t> </a:t>
            </a:r>
            <a:r>
              <a:rPr lang="en-US" altLang="en-US" dirty="0" err="1"/>
              <a:t>hội</a:t>
            </a:r>
            <a:r>
              <a:rPr lang="en-US" altLang="en-US" dirty="0"/>
              <a:t> </a:t>
            </a:r>
            <a:r>
              <a:rPr lang="en-US" altLang="en-US" dirty="0" err="1"/>
              <a:t>thoại</a:t>
            </a:r>
            <a:r>
              <a:rPr lang="en-US" altLang="en-US" dirty="0"/>
              <a:t>.</a:t>
            </a:r>
          </a:p>
          <a:p>
            <a:pPr marL="171450" indent="-171450">
              <a:buFont typeface="Arial" panose="020B0604020202020204" pitchFamily="34" charset="0"/>
              <a:buChar char="•"/>
            </a:pPr>
            <a:r>
              <a:rPr lang="vi-VN" dirty="0"/>
              <a:t>Renormalization: </a:t>
            </a:r>
            <a:r>
              <a:rPr lang="en-US" altLang="en-US" dirty="0" err="1"/>
              <a:t>Điều</a:t>
            </a:r>
            <a:r>
              <a:rPr lang="en-US" altLang="en-US" dirty="0"/>
              <a:t> </a:t>
            </a:r>
            <a:r>
              <a:rPr lang="en-US" altLang="en-US" dirty="0" err="1"/>
              <a:t>chỉnh</a:t>
            </a:r>
            <a:r>
              <a:rPr lang="en-US" altLang="en-US" dirty="0"/>
              <a:t> </a:t>
            </a:r>
            <a:r>
              <a:rPr lang="en-US" altLang="en-US" dirty="0" err="1"/>
              <a:t>xác</a:t>
            </a:r>
            <a:r>
              <a:rPr lang="en-US" altLang="en-US" dirty="0"/>
              <a:t> </a:t>
            </a:r>
            <a:r>
              <a:rPr lang="en-US" altLang="en-US" dirty="0" err="1"/>
              <a:t>suất</a:t>
            </a:r>
            <a:r>
              <a:rPr lang="en-US" altLang="en-US" dirty="0"/>
              <a:t> </a:t>
            </a:r>
            <a:r>
              <a:rPr lang="en-US" altLang="en-US" dirty="0" err="1"/>
              <a:t>để</a:t>
            </a:r>
            <a:r>
              <a:rPr lang="en-US" altLang="en-US" dirty="0"/>
              <a:t> </a:t>
            </a:r>
            <a:r>
              <a:rPr lang="en-US" altLang="en-US" dirty="0" err="1"/>
              <a:t>chọn</a:t>
            </a:r>
            <a:r>
              <a:rPr lang="en-US" altLang="en-US" dirty="0"/>
              <a:t> </a:t>
            </a:r>
            <a:r>
              <a:rPr lang="en-US" altLang="en-US" dirty="0" err="1"/>
              <a:t>hành</a:t>
            </a:r>
            <a:r>
              <a:rPr lang="en-US" altLang="en-US" dirty="0"/>
              <a:t> </a:t>
            </a:r>
            <a:r>
              <a:rPr lang="en-US" altLang="en-US" dirty="0" err="1"/>
              <a:t>động</a:t>
            </a:r>
            <a:r>
              <a:rPr lang="en-US" altLang="en-US" dirty="0"/>
              <a:t> </a:t>
            </a:r>
            <a:r>
              <a:rPr lang="en-US" altLang="en-US" dirty="0" err="1"/>
              <a:t>phù</a:t>
            </a:r>
            <a:r>
              <a:rPr lang="en-US" altLang="en-US" dirty="0"/>
              <a:t> </a:t>
            </a:r>
            <a:r>
              <a:rPr lang="en-US" altLang="en-US" dirty="0" err="1"/>
              <a:t>hợp</a:t>
            </a:r>
            <a:endParaRPr lang="en-US" altLang="en-US" dirty="0"/>
          </a:p>
          <a:p>
            <a:pPr marL="171450" indent="-171450">
              <a:buFont typeface="Arial" panose="020B0604020202020204" pitchFamily="34" charset="0"/>
              <a:buChar char="•"/>
            </a:pPr>
            <a:r>
              <a:rPr lang="vi-VN" dirty="0"/>
              <a:t>Entity Output: Trả lại thông tin thực thể nếu cần thiết cho hành động.</a:t>
            </a:r>
          </a:p>
          <a:p>
            <a:r>
              <a:rPr lang="vi-VN" b="1" dirty="0"/>
              <a:t>Action Type:</a:t>
            </a:r>
          </a:p>
          <a:p>
            <a:r>
              <a:rPr lang="vi-VN" dirty="0"/>
              <a:t>Xác định loại hành động tiếp theo (ví dụ: gọi API, tạo phản hồi trực tiếp, hoặc điều chỉnh trạng thái hội thoại).</a:t>
            </a:r>
          </a:p>
          <a:p>
            <a:r>
              <a:rPr lang="vi-VN" dirty="0"/>
              <a:t>API Call (nếu cần):</a:t>
            </a:r>
          </a:p>
          <a:p>
            <a:r>
              <a:rPr lang="vi-VN" dirty="0"/>
              <a:t>Thực hiện các lệnh gọi API (ví dụ: lấy dữ liệu thời tiết).</a:t>
            </a:r>
          </a:p>
          <a:p>
            <a:r>
              <a:rPr lang="vi-VN" dirty="0"/>
              <a:t>Rasa NLG (Natural Language Generation):</a:t>
            </a:r>
          </a:p>
          <a:p>
            <a:r>
              <a:rPr lang="vi-VN" dirty="0"/>
              <a:t>Tạo phản hồi cuối cùng để gửi đến người dùng, dựa trên kết quả từ hệ thống.</a:t>
            </a:r>
          </a:p>
          <a:p>
            <a:endParaRPr lang="en-US" dirty="0"/>
          </a:p>
        </p:txBody>
      </p:sp>
      <p:sp>
        <p:nvSpPr>
          <p:cNvPr id="4" name="Slide Number Placeholder 3"/>
          <p:cNvSpPr>
            <a:spLocks noGrp="1"/>
          </p:cNvSpPr>
          <p:nvPr>
            <p:ph type="sldNum" sz="quarter" idx="5"/>
          </p:nvPr>
        </p:nvSpPr>
        <p:spPr/>
        <p:txBody>
          <a:bodyPr/>
          <a:lstStyle/>
          <a:p>
            <a:fld id="{895FCB1A-8F06-4DBB-B234-EDC3DBBE2789}" type="slidenum">
              <a:rPr lang="vi-VN" smtClean="0"/>
              <a:t>20</a:t>
            </a:fld>
            <a:endParaRPr lang="vi-V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Bài báo cáo hôm nay sẽ gồm các nội dung như sau</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42424"/>
                </a:solidFill>
                <a:effectLst/>
                <a:latin typeface="source-serif-pro"/>
              </a:rPr>
              <a:t>Bây giờ chúng ta đã biết một số kiến ​​thức cơ bản, hãy cùng tìm hiểu một số hành động thực tế :). Trong bài đăng này, chúng ta sẽ tập trung chủ yếu vào Rasa Natural Language Understanding (NLU) bao gồm Phân loại ý định và Trích xuất thực thể và tạo ra đầu ra có cấu trúc có thể đưa vào Rasa Core.</a:t>
            </a:r>
            <a:endParaRPr lang="en-US" dirty="0"/>
          </a:p>
        </p:txBody>
      </p:sp>
      <p:sp>
        <p:nvSpPr>
          <p:cNvPr id="4" name="Slide Number Placeholder 3"/>
          <p:cNvSpPr>
            <a:spLocks noGrp="1"/>
          </p:cNvSpPr>
          <p:nvPr>
            <p:ph type="sldNum" sz="quarter" idx="5"/>
          </p:nvPr>
        </p:nvSpPr>
        <p:spPr/>
        <p:txBody>
          <a:bodyPr/>
          <a:lstStyle/>
          <a:p>
            <a:fld id="{895FCB1A-8F06-4DBB-B234-EDC3DBBE2789}" type="slidenum">
              <a:rPr lang="vi-VN" smtClean="0"/>
              <a:t>21</a:t>
            </a:fld>
            <a:endParaRPr lang="vi-V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42424"/>
                </a:solidFill>
                <a:effectLst/>
                <a:latin typeface="source-serif-pro"/>
              </a:rPr>
              <a:t>Ý </a:t>
            </a:r>
            <a:r>
              <a:rPr lang="en-US" b="0" i="0" dirty="0" err="1">
                <a:solidFill>
                  <a:srgbClr val="242424"/>
                </a:solidFill>
                <a:effectLst/>
                <a:latin typeface="source-serif-pro"/>
              </a:rPr>
              <a:t>định</a:t>
            </a:r>
            <a:r>
              <a:rPr lang="en-US" b="0" i="0" dirty="0">
                <a:solidFill>
                  <a:srgbClr val="242424"/>
                </a:solidFill>
                <a:effectLst/>
                <a:latin typeface="source-serif-pro"/>
              </a:rPr>
              <a:t> </a:t>
            </a:r>
            <a:r>
              <a:rPr lang="en-US" b="0" i="0" dirty="0" err="1">
                <a:solidFill>
                  <a:srgbClr val="242424"/>
                </a:solidFill>
                <a:effectLst/>
                <a:latin typeface="source-serif-pro"/>
              </a:rPr>
              <a:t>là</a:t>
            </a:r>
            <a:r>
              <a:rPr lang="en-US" b="0" i="0" dirty="0">
                <a:solidFill>
                  <a:srgbClr val="242424"/>
                </a:solidFill>
                <a:effectLst/>
                <a:latin typeface="source-serif-pro"/>
              </a:rPr>
              <a:t> </a:t>
            </a:r>
            <a:r>
              <a:rPr lang="vi-VN" b="0" i="0" dirty="0">
                <a:solidFill>
                  <a:srgbClr val="242424"/>
                </a:solidFill>
                <a:effectLst/>
                <a:latin typeface="source-serif-pro"/>
              </a:rPr>
              <a:t>mục đích mà người dùng hướng đến. Ví dụ — nếu người dùng nói </a:t>
            </a:r>
            <a:r>
              <a:rPr lang="vi-VN" b="0" i="1" dirty="0">
                <a:solidFill>
                  <a:srgbClr val="242424"/>
                </a:solidFill>
                <a:effectLst/>
                <a:latin typeface="source-serif-pro"/>
              </a:rPr>
              <a:t>“Đặt bàn tại Cliff House tối nay” thì</a:t>
            </a:r>
            <a:r>
              <a:rPr lang="vi-VN" b="0" i="0" dirty="0">
                <a:solidFill>
                  <a:srgbClr val="242424"/>
                </a:solidFill>
                <a:effectLst/>
                <a:latin typeface="source-serif-pro"/>
              </a:rPr>
              <a:t> ý định có thể được phân loại là đặt bàn.</a:t>
            </a:r>
            <a:endParaRPr lang="en-US" dirty="0"/>
          </a:p>
        </p:txBody>
      </p:sp>
      <p:sp>
        <p:nvSpPr>
          <p:cNvPr id="4" name="Slide Number Placeholder 3"/>
          <p:cNvSpPr>
            <a:spLocks noGrp="1"/>
          </p:cNvSpPr>
          <p:nvPr>
            <p:ph type="sldNum" sz="quarter" idx="5"/>
          </p:nvPr>
        </p:nvSpPr>
        <p:spPr/>
        <p:txBody>
          <a:bodyPr/>
          <a:lstStyle/>
          <a:p>
            <a:fld id="{C6DFAE27-AA58-430C-B843-881AD39F8342}" type="slidenum">
              <a:rPr lang="en-US" smtClean="0"/>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6DFAE27-AA58-430C-B843-881AD39F8342}" type="slidenum">
              <a:rPr lang="en-US" smtClean="0"/>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42424"/>
                </a:solidFill>
                <a:effectLst/>
                <a:latin typeface="source-serif-pro"/>
              </a:rPr>
              <a:t>Ý </a:t>
            </a:r>
            <a:r>
              <a:rPr lang="en-US" b="0" i="0" dirty="0" err="1">
                <a:solidFill>
                  <a:srgbClr val="242424"/>
                </a:solidFill>
                <a:effectLst/>
                <a:latin typeface="source-serif-pro"/>
              </a:rPr>
              <a:t>định</a:t>
            </a:r>
            <a:r>
              <a:rPr lang="en-US" b="0" i="0" dirty="0">
                <a:solidFill>
                  <a:srgbClr val="242424"/>
                </a:solidFill>
                <a:effectLst/>
                <a:latin typeface="source-serif-pro"/>
              </a:rPr>
              <a:t> </a:t>
            </a:r>
            <a:r>
              <a:rPr lang="en-US" b="0" i="0" dirty="0" err="1">
                <a:solidFill>
                  <a:srgbClr val="242424"/>
                </a:solidFill>
                <a:effectLst/>
                <a:latin typeface="source-serif-pro"/>
              </a:rPr>
              <a:t>là</a:t>
            </a:r>
            <a:r>
              <a:rPr lang="en-US" b="0" i="0" dirty="0">
                <a:solidFill>
                  <a:srgbClr val="242424"/>
                </a:solidFill>
                <a:effectLst/>
                <a:latin typeface="source-serif-pro"/>
              </a:rPr>
              <a:t> </a:t>
            </a:r>
            <a:r>
              <a:rPr lang="vi-VN" b="0" i="0" dirty="0">
                <a:solidFill>
                  <a:srgbClr val="242424"/>
                </a:solidFill>
                <a:effectLst/>
                <a:latin typeface="source-serif-pro"/>
              </a:rPr>
              <a:t>mục đích mà người dùng hướng đến. Ví dụ — nếu người dùng nói </a:t>
            </a:r>
            <a:r>
              <a:rPr lang="vi-VN" b="0" i="1" dirty="0">
                <a:solidFill>
                  <a:srgbClr val="242424"/>
                </a:solidFill>
                <a:effectLst/>
                <a:latin typeface="source-serif-pro"/>
              </a:rPr>
              <a:t>“Đặt bàn tại Cliff House tối nay” thì</a:t>
            </a:r>
            <a:r>
              <a:rPr lang="vi-VN" b="0" i="0" dirty="0">
                <a:solidFill>
                  <a:srgbClr val="242424"/>
                </a:solidFill>
                <a:effectLst/>
                <a:latin typeface="source-serif-pro"/>
              </a:rPr>
              <a:t> ý định có thể được phân loại là đặt bàn.</a:t>
            </a:r>
            <a:endParaRPr lang="en-US" dirty="0"/>
          </a:p>
        </p:txBody>
      </p:sp>
      <p:sp>
        <p:nvSpPr>
          <p:cNvPr id="4" name="Slide Number Placeholder 3"/>
          <p:cNvSpPr>
            <a:spLocks noGrp="1"/>
          </p:cNvSpPr>
          <p:nvPr>
            <p:ph type="sldNum" sz="quarter" idx="5"/>
          </p:nvPr>
        </p:nvSpPr>
        <p:spPr/>
        <p:txBody>
          <a:bodyPr/>
          <a:lstStyle/>
          <a:p>
            <a:fld id="{C6DFAE27-AA58-430C-B843-881AD39F8342}" type="slidenum">
              <a:rPr lang="en-US" smtClean="0"/>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MemoizationPolicy</a:t>
            </a:r>
            <a:r>
              <a:rPr lang="vi-VN" dirty="0"/>
              <a:t>:</a:t>
            </a:r>
          </a:p>
          <a:p>
            <a:r>
              <a:rPr lang="vi-VN" dirty="0"/>
              <a:t>Ghi nhớ các bước hội thoại trước đó để dự đoán hành động tiếp theo. Phù hợp với các kịch bản đã được huấn luyện trước.</a:t>
            </a:r>
            <a:br>
              <a:rPr lang="en-US" dirty="0"/>
            </a:br>
            <a:r>
              <a:rPr lang="vi-VN" b="1" dirty="0"/>
              <a:t>RulePolicy</a:t>
            </a:r>
            <a:r>
              <a:rPr lang="vi-VN" dirty="0"/>
              <a:t>:</a:t>
            </a:r>
          </a:p>
          <a:p>
            <a:pPr>
              <a:buFont typeface="Arial" panose="020B0604020202020204" pitchFamily="34" charset="0"/>
              <a:buChar char="•"/>
            </a:pPr>
            <a:r>
              <a:rPr lang="vi-VN" b="1" dirty="0"/>
              <a:t>core_fallback_threshold</a:t>
            </a:r>
            <a:r>
              <a:rPr lang="vi-VN" dirty="0"/>
              <a:t>: Giá trị ngưỡng (0.2) để kích hoạt hành động dự phòng khi bot không chắc chắn.</a:t>
            </a:r>
          </a:p>
          <a:p>
            <a:pPr>
              <a:buFont typeface="Arial" panose="020B0604020202020204" pitchFamily="34" charset="0"/>
              <a:buChar char="•"/>
            </a:pPr>
            <a:r>
              <a:rPr lang="vi-VN" b="1" dirty="0"/>
              <a:t>core_fallback_action_name</a:t>
            </a:r>
            <a:r>
              <a:rPr lang="vi-VN" dirty="0"/>
              <a:t>: Hành động dự phòng được chỉ định là "action_fallback".</a:t>
            </a:r>
          </a:p>
          <a:p>
            <a:pPr>
              <a:buFont typeface="Arial" panose="020B0604020202020204" pitchFamily="34" charset="0"/>
              <a:buChar char="•"/>
            </a:pPr>
            <a:r>
              <a:rPr lang="vi-VN" b="1" dirty="0"/>
              <a:t>enable_fallback_prediction</a:t>
            </a:r>
            <a:r>
              <a:rPr lang="vi-VN" dirty="0"/>
              <a:t>: Kích hoạt dự đoán hành động dự phòng (true).</a:t>
            </a:r>
          </a:p>
          <a:p>
            <a:r>
              <a:rPr lang="vi-VN" b="1" dirty="0"/>
              <a:t>UnexpecTEDIntentPolicy</a:t>
            </a:r>
            <a:r>
              <a:rPr lang="vi-VN" dirty="0"/>
              <a:t>:</a:t>
            </a:r>
          </a:p>
          <a:p>
            <a:pPr>
              <a:buFont typeface="Arial" panose="020B0604020202020204" pitchFamily="34" charset="0"/>
              <a:buChar char="•"/>
            </a:pPr>
            <a:r>
              <a:rPr lang="vi-VN" dirty="0"/>
              <a:t>Dùng để xử lý các ý định bất ngờ (unexpected intents).</a:t>
            </a:r>
          </a:p>
          <a:p>
            <a:pPr>
              <a:buFont typeface="Arial" panose="020B0604020202020204" pitchFamily="34" charset="0"/>
              <a:buChar char="•"/>
            </a:pPr>
            <a:r>
              <a:rPr lang="vi-VN" b="1" dirty="0"/>
              <a:t>max_history</a:t>
            </a:r>
            <a:r>
              <a:rPr lang="vi-VN" dirty="0"/>
              <a:t>: Sử dụng tối đa 10 bước hội thoại trước đó để dự đoán.</a:t>
            </a:r>
          </a:p>
          <a:p>
            <a:pPr>
              <a:buFont typeface="Arial" panose="020B0604020202020204" pitchFamily="34" charset="0"/>
              <a:buChar char="•"/>
            </a:pPr>
            <a:r>
              <a:rPr lang="vi-VN" b="1" dirty="0"/>
              <a:t>epochs</a:t>
            </a:r>
            <a:r>
              <a:rPr lang="vi-VN" dirty="0"/>
              <a:t>: Huấn luyện mô hình trong 100 epoch.</a:t>
            </a:r>
          </a:p>
          <a:p>
            <a:pPr>
              <a:buFont typeface="Arial" panose="020B0604020202020204" pitchFamily="34" charset="0"/>
              <a:buChar char="•"/>
            </a:pPr>
            <a:endParaRPr lang="vi-VN" dirty="0"/>
          </a:p>
        </p:txBody>
      </p:sp>
      <p:sp>
        <p:nvSpPr>
          <p:cNvPr id="4" name="Slide Number Placeholder 3"/>
          <p:cNvSpPr>
            <a:spLocks noGrp="1"/>
          </p:cNvSpPr>
          <p:nvPr>
            <p:ph type="sldNum" sz="quarter" idx="5"/>
          </p:nvPr>
        </p:nvSpPr>
        <p:spPr/>
        <p:txBody>
          <a:bodyPr/>
          <a:lstStyle/>
          <a:p>
            <a:fld id="{C6DFAE27-AA58-430C-B843-881AD39F8342}" type="slidenum">
              <a:rPr lang="en-US" smtClean="0"/>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Trước đó đã trình bày về phần sửa lỗi chính tả với seq2seq và RASA cung cấp câu trả lời chính xác ngắn gọn</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5FCB1A-8F06-4DBB-B234-EDC3DBBE2789}" type="slidenum">
              <a:rPr lang="vi-VN" smtClean="0"/>
              <a:t>28</a:t>
            </a:fld>
            <a:endParaRPr lang="vi-VN"/>
          </a:p>
        </p:txBody>
      </p:sp>
    </p:spTree>
    <p:extLst>
      <p:ext uri="{BB962C8B-B14F-4D97-AF65-F5344CB8AC3E}">
        <p14:creationId xmlns:p14="http://schemas.microsoft.com/office/powerpoint/2010/main" val="107193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2 phương thức do langchain cung cấp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Chunk_size : Đây là số lượng ký tự hoặc từ tối đa mà một đoạn có thể chứa.</a:t>
            </a:r>
          </a:p>
          <a:p>
            <a:r>
              <a:rPr lang="en-US" sz="1200">
                <a:latin typeface="Arial" panose="020B0604020202020204" pitchFamily="34" charset="0"/>
                <a:cs typeface="Arial" panose="020B0604020202020204" pitchFamily="34" charset="0"/>
              </a:rPr>
              <a:t>Chunk_overlap : Giảm thiểu mất thông tin khi ngữ cảnh bị chia nhỏ giữa các đoạn.</a:t>
            </a:r>
          </a:p>
          <a:p>
            <a:r>
              <a:rPr lang="en-US" sz="1200"/>
              <a:t>Length_function : Xác định độ dài dựa trên </a:t>
            </a:r>
            <a:r>
              <a:rPr lang="vi-VN" sz="1200"/>
              <a:t>từ, hoặc đơn vị đo lường khác.</a:t>
            </a:r>
            <a:endParaRPr lang="en-US" sz="1200"/>
          </a:p>
          <a:p>
            <a:r>
              <a:rPr lang="en-US" sz="1200"/>
              <a:t>Is_separator: </a:t>
            </a:r>
            <a:r>
              <a:rPr lang="vi-VN" sz="1200">
                <a:latin typeface="Arial" panose="020B0604020202020204" pitchFamily="34" charset="0"/>
                <a:cs typeface="Arial" panose="020B0604020202020204" pitchFamily="34" charset="0"/>
              </a:rPr>
              <a:t>mặc định: ["\n\n", "\n", " ", ""]</a:t>
            </a:r>
            <a:endParaRPr lang="en-US" sz="12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95FCB1A-8F06-4DBB-B234-EDC3DBBE2789}" type="slidenum">
              <a:rPr lang="vi-VN" smtClean="0"/>
              <a:t>31</a:t>
            </a:fld>
            <a:endParaRPr lang="vi-V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defRPr/>
            </a:pPr>
            <a:r>
              <a:rPr lang="en-US"/>
              <a:t>Kích thước này giúp mô hình có thể biểu diễn ngữ nghĩa chi tiết và phù hợp với nhiều ứng dụng phức tạp như tìm kiếm, phân loại hoặc khớp ngữ nghĩa</a:t>
            </a:r>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t>Tìm kiếm ngữ nghĩa (semantic search): cho phép tìm kiếm trên nghĩa của văn bản thay vì từ khoá</a:t>
            </a:r>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t>So sánh ngữ nghĩa: so sánh độ tương đồng ngữ nghĩa giữa các câu hoặc đoạn văn bản bằng nhiều ngôn ngữ khác nhau</a:t>
            </a:r>
          </a:p>
        </p:txBody>
      </p:sp>
      <p:sp>
        <p:nvSpPr>
          <p:cNvPr id="4" name="Slide Number Placeholder 3"/>
          <p:cNvSpPr>
            <a:spLocks noGrp="1"/>
          </p:cNvSpPr>
          <p:nvPr>
            <p:ph type="sldNum" sz="quarter" idx="5"/>
          </p:nvPr>
        </p:nvSpPr>
        <p:spPr/>
        <p:txBody>
          <a:bodyPr/>
          <a:lstStyle/>
          <a:p>
            <a:fld id="{895FCB1A-8F06-4DBB-B234-EDC3DBBE2789}" type="slidenum">
              <a:rPr lang="vi-VN" smtClean="0"/>
              <a:t>32</a:t>
            </a:fld>
            <a:endParaRPr lang="vi-V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t>Tìm kiếm chính xác (Exact Search) dựa trên khoảng cách L2 distance</a:t>
            </a:r>
          </a:p>
          <a:p>
            <a:pPr marL="0" marR="0" lvl="0" indent="0" algn="l" defTabSz="914400" rtl="0" eaLnBrk="1" fontAlgn="auto" latinLnBrk="0" hangingPunct="1">
              <a:lnSpc>
                <a:spcPct val="100000"/>
              </a:lnSpc>
              <a:spcBef>
                <a:spcPts val="0"/>
              </a:spcBef>
              <a:spcAft>
                <a:spcPts val="0"/>
              </a:spcAft>
              <a:buClrTx/>
              <a:buSzTx/>
              <a:buFontTx/>
              <a:buNone/>
              <a:defRPr/>
            </a:pPr>
            <a:r>
              <a:rPr lang="en-US"/>
              <a:t>L2 distance là khoảng cách Euclidean giữa 2 vector x y  được tính theo</a:t>
            </a:r>
          </a:p>
        </p:txBody>
      </p:sp>
      <p:sp>
        <p:nvSpPr>
          <p:cNvPr id="4" name="Slide Number Placeholder 3"/>
          <p:cNvSpPr>
            <a:spLocks noGrp="1"/>
          </p:cNvSpPr>
          <p:nvPr>
            <p:ph type="sldNum" sz="quarter" idx="5"/>
          </p:nvPr>
        </p:nvSpPr>
        <p:spPr/>
        <p:txBody>
          <a:bodyPr/>
          <a:lstStyle/>
          <a:p>
            <a:fld id="{895FCB1A-8F06-4DBB-B234-EDC3DBBE2789}" type="slidenum">
              <a:rPr lang="vi-VN" smtClean="0"/>
              <a:t>33</a:t>
            </a:fld>
            <a:endParaRPr lang="vi-V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0BA4-7956-910F-A040-1FEDA402A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F054A-315E-1FC2-930E-5A3641FC4B32}"/>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EFA33524-C36C-BE2C-A0F2-AB9C3F1710ED}"/>
              </a:ext>
            </a:extLst>
          </p:cNvPr>
          <p:cNvSpPr>
            <a:spLocks noGrp="1"/>
          </p:cNvSpPr>
          <p:nvPr>
            <p:ph type="body" idx="3"/>
          </p:nvPr>
        </p:nvSpPr>
        <p:spPr/>
        <p:txBody>
          <a:bodyPr/>
          <a:lstStyle/>
          <a:p>
            <a:r>
              <a:rPr lang="en-US" altLang="en-US" b="1" dirty="0" err="1"/>
              <a:t>Hiện</a:t>
            </a:r>
            <a:r>
              <a:rPr lang="en-US" altLang="en-US" b="1" dirty="0"/>
              <a:t> nay, do tr</a:t>
            </a:r>
            <a:r>
              <a:rPr lang="" altLang="en-US" b="1" dirty="0"/>
              <a:t>ư</a:t>
            </a:r>
            <a:r>
              <a:rPr lang="en-US" altLang="en-US" b="1" dirty="0" err="1"/>
              <a:t>ờng</a:t>
            </a:r>
            <a:r>
              <a:rPr lang="en-US" altLang="en-US" b="1" dirty="0"/>
              <a:t> </a:t>
            </a:r>
            <a:r>
              <a:rPr lang="en-US" altLang="en-US" b="1" dirty="0" err="1"/>
              <a:t>vẫn</a:t>
            </a:r>
            <a:r>
              <a:rPr lang="en-US" altLang="en-US" b="1" dirty="0"/>
              <a:t> </a:t>
            </a:r>
            <a:r>
              <a:rPr lang="en-US" altLang="en-US" b="1" dirty="0" err="1"/>
              <a:t>ch</a:t>
            </a:r>
            <a:r>
              <a:rPr lang="" altLang="en-US" b="1" dirty="0"/>
              <a:t>ư</a:t>
            </a:r>
            <a:r>
              <a:rPr lang="en-US" altLang="en-US" b="1" dirty="0"/>
              <a:t>a </a:t>
            </a:r>
            <a:r>
              <a:rPr lang="en-US" altLang="en-US" b="1" dirty="0" err="1"/>
              <a:t>có</a:t>
            </a:r>
            <a:r>
              <a:rPr lang="en-US" altLang="en-US" b="1" dirty="0"/>
              <a:t> </a:t>
            </a:r>
            <a:r>
              <a:rPr lang="en-US" altLang="en-US" b="1" dirty="0" err="1"/>
              <a:t>hệ</a:t>
            </a:r>
            <a:r>
              <a:rPr lang="en-US" altLang="en-US" b="1" dirty="0"/>
              <a:t> </a:t>
            </a:r>
            <a:r>
              <a:rPr lang="en-US" altLang="en-US" b="1" dirty="0" err="1"/>
              <a:t>thống</a:t>
            </a:r>
            <a:r>
              <a:rPr lang="en-US" altLang="en-US" b="1" dirty="0"/>
              <a:t> chatbot </a:t>
            </a:r>
            <a:r>
              <a:rPr lang="en-US" altLang="en-US" b="1" dirty="0" err="1"/>
              <a:t>tự</a:t>
            </a:r>
            <a:r>
              <a:rPr lang="en-US" altLang="en-US" b="1" dirty="0"/>
              <a:t> </a:t>
            </a:r>
            <a:r>
              <a:rPr lang="" altLang="en-US" b="1" dirty="0"/>
              <a:t>đ</a:t>
            </a:r>
            <a:r>
              <a:rPr lang="en-US" altLang="en-US" b="1" dirty="0" err="1"/>
              <a:t>ộng</a:t>
            </a:r>
            <a:r>
              <a:rPr lang="en-US" altLang="en-US" b="1" dirty="0"/>
              <a:t>, </a:t>
            </a:r>
            <a:r>
              <a:rPr lang="en-US" altLang="en-US" b="1" dirty="0" err="1"/>
              <a:t>nhóm</a:t>
            </a:r>
            <a:r>
              <a:rPr lang="en-US" altLang="en-US" b="1" dirty="0"/>
              <a:t> </a:t>
            </a:r>
            <a:r>
              <a:rPr lang="en-US" altLang="en-US" b="1" dirty="0" err="1"/>
              <a:t>em</a:t>
            </a:r>
            <a:r>
              <a:rPr lang="en-US" altLang="en-US" b="1" dirty="0"/>
              <a:t> </a:t>
            </a:r>
            <a:r>
              <a:rPr lang="en-US" altLang="en-US" b="1" dirty="0" err="1"/>
              <a:t>mong</a:t>
            </a:r>
            <a:r>
              <a:rPr lang="en-US" altLang="en-US" b="1" dirty="0"/>
              <a:t> </a:t>
            </a:r>
            <a:r>
              <a:rPr lang="en-US" altLang="en-US" b="1" dirty="0" err="1"/>
              <a:t>muốn</a:t>
            </a:r>
            <a:r>
              <a:rPr lang="en-US" altLang="en-US" b="1" dirty="0"/>
              <a:t> </a:t>
            </a:r>
            <a:r>
              <a:rPr lang="" altLang="en-US" b="1" dirty="0"/>
              <a:t>đ</a:t>
            </a:r>
            <a:r>
              <a:rPr lang="en-US" altLang="en-US" b="1" dirty="0" err="1"/>
              <a:t>óng</a:t>
            </a:r>
            <a:r>
              <a:rPr lang="en-US" altLang="en-US" b="1" dirty="0"/>
              <a:t> </a:t>
            </a:r>
            <a:r>
              <a:rPr lang="en-US" altLang="en-US" b="1" dirty="0" err="1"/>
              <a:t>góp</a:t>
            </a:r>
            <a:r>
              <a:rPr lang="en-US" altLang="en-US" b="1" dirty="0"/>
              <a:t> </a:t>
            </a:r>
            <a:r>
              <a:rPr lang="en-US" altLang="en-US" b="1" dirty="0" err="1"/>
              <a:t>công</a:t>
            </a:r>
            <a:r>
              <a:rPr lang="en-US" altLang="en-US" b="1" dirty="0"/>
              <a:t> </a:t>
            </a:r>
            <a:r>
              <a:rPr lang="en-US" altLang="en-US" b="1" dirty="0" err="1"/>
              <a:t>sức</a:t>
            </a:r>
            <a:r>
              <a:rPr lang="en-US" altLang="en-US" b="1" dirty="0"/>
              <a:t> </a:t>
            </a:r>
            <a:r>
              <a:rPr lang="en-US" altLang="en-US" b="1" dirty="0" err="1"/>
              <a:t>của</a:t>
            </a:r>
            <a:r>
              <a:rPr lang="en-US" altLang="en-US" b="1" dirty="0"/>
              <a:t> </a:t>
            </a:r>
            <a:r>
              <a:rPr lang="en-US" altLang="en-US" b="1" dirty="0" err="1"/>
              <a:t>mình</a:t>
            </a:r>
            <a:r>
              <a:rPr lang="en-US" altLang="en-US" b="1" dirty="0"/>
              <a:t> </a:t>
            </a:r>
            <a:r>
              <a:rPr lang="" altLang="en-US" b="1" dirty="0"/>
              <a:t>đ</a:t>
            </a:r>
            <a:r>
              <a:rPr lang="en-US" altLang="en-US" b="1" dirty="0"/>
              <a:t>ể </a:t>
            </a:r>
            <a:r>
              <a:rPr lang="en-US" altLang="en-US" b="1" dirty="0" err="1"/>
              <a:t>xây</a:t>
            </a:r>
            <a:r>
              <a:rPr lang="en-US" altLang="en-US" b="1" dirty="0"/>
              <a:t> </a:t>
            </a:r>
            <a:r>
              <a:rPr lang="en-US" altLang="en-US" b="1" dirty="0" err="1"/>
              <a:t>dựng</a:t>
            </a:r>
            <a:r>
              <a:rPr lang="en-US" altLang="en-US" b="1" dirty="0"/>
              <a:t> </a:t>
            </a:r>
            <a:r>
              <a:rPr lang="en-US" altLang="en-US" b="1" dirty="0" err="1"/>
              <a:t>một</a:t>
            </a:r>
            <a:r>
              <a:rPr lang="en-US" altLang="en-US" b="1" dirty="0"/>
              <a:t> </a:t>
            </a:r>
            <a:r>
              <a:rPr lang="en-US" altLang="en-US" b="1" dirty="0" err="1"/>
              <a:t>hệ</a:t>
            </a:r>
            <a:r>
              <a:rPr lang="en-US" altLang="en-US" b="1" dirty="0"/>
              <a:t> </a:t>
            </a:r>
            <a:r>
              <a:rPr lang="en-US" altLang="en-US" b="1" dirty="0" err="1"/>
              <a:t>thống</a:t>
            </a:r>
            <a:r>
              <a:rPr lang="en-US" altLang="en-US" b="1" dirty="0"/>
              <a:t> chatbot </a:t>
            </a:r>
            <a:r>
              <a:rPr lang="en-US" altLang="en-US" b="1" dirty="0" err="1"/>
              <a:t>hiện</a:t>
            </a:r>
            <a:r>
              <a:rPr lang="en-US" altLang="en-US" b="1" dirty="0"/>
              <a:t> </a:t>
            </a:r>
            <a:r>
              <a:rPr lang="" altLang="en-US" b="1" dirty="0"/>
              <a:t>đ</a:t>
            </a:r>
            <a:r>
              <a:rPr lang="en-US" altLang="en-US" b="1" dirty="0" err="1"/>
              <a:t>ại</a:t>
            </a:r>
            <a:r>
              <a:rPr lang="en-US" altLang="en-US" b="1" dirty="0"/>
              <a:t>, </a:t>
            </a:r>
            <a:r>
              <a:rPr lang="en-US" altLang="en-US" b="1" dirty="0" err="1"/>
              <a:t>cung</a:t>
            </a:r>
            <a:r>
              <a:rPr lang="en-US" altLang="en-US" b="1" dirty="0"/>
              <a:t> </a:t>
            </a:r>
            <a:r>
              <a:rPr lang="en-US" altLang="en-US" b="1" dirty="0" err="1"/>
              <a:t>cấp</a:t>
            </a:r>
            <a:r>
              <a:rPr lang="en-US" altLang="en-US" b="1" dirty="0"/>
              <a:t> </a:t>
            </a:r>
            <a:r>
              <a:rPr lang="en-US" altLang="en-US" b="1" dirty="0" err="1"/>
              <a:t>thông</a:t>
            </a:r>
            <a:r>
              <a:rPr lang="en-US" altLang="en-US" b="1" dirty="0"/>
              <a:t> tin </a:t>
            </a:r>
            <a:r>
              <a:rPr lang="en-US" altLang="en-US" b="1" dirty="0" err="1"/>
              <a:t>cho</a:t>
            </a:r>
            <a:r>
              <a:rPr lang="en-US" altLang="en-US" b="1" dirty="0"/>
              <a:t> </a:t>
            </a:r>
            <a:r>
              <a:rPr lang="en-US" altLang="en-US" b="1" dirty="0" err="1"/>
              <a:t>người</a:t>
            </a:r>
            <a:r>
              <a:rPr lang="en-US" altLang="en-US" b="1" dirty="0"/>
              <a:t> dung </a:t>
            </a:r>
            <a:r>
              <a:rPr lang="en-US" altLang="en-US" b="1" dirty="0" err="1"/>
              <a:t>một</a:t>
            </a:r>
            <a:r>
              <a:rPr lang="en-US" altLang="en-US" b="1" dirty="0"/>
              <a:t> </a:t>
            </a:r>
            <a:r>
              <a:rPr lang="en-US" altLang="en-US" b="1" dirty="0" err="1"/>
              <a:t>cách</a:t>
            </a:r>
            <a:r>
              <a:rPr lang="en-US" altLang="en-US" b="1" dirty="0"/>
              <a:t> </a:t>
            </a:r>
            <a:r>
              <a:rPr lang="en-US" altLang="en-US" b="1" dirty="0" err="1"/>
              <a:t>nhanh</a:t>
            </a:r>
            <a:r>
              <a:rPr lang="en-US" altLang="en-US" b="1" dirty="0"/>
              <a:t> </a:t>
            </a:r>
            <a:r>
              <a:rPr lang="en-US" altLang="en-US" b="1" dirty="0" err="1"/>
              <a:t>và</a:t>
            </a:r>
            <a:r>
              <a:rPr lang="en-US" altLang="en-US" b="1" dirty="0"/>
              <a:t> </a:t>
            </a:r>
            <a:r>
              <a:rPr lang="en-US" altLang="en-US" b="1" dirty="0" err="1"/>
              <a:t>chính</a:t>
            </a:r>
            <a:r>
              <a:rPr lang="en-US" altLang="en-US" b="1" dirty="0"/>
              <a:t> </a:t>
            </a:r>
            <a:r>
              <a:rPr lang="en-US" altLang="en-US" b="1" dirty="0" err="1"/>
              <a:t>xác</a:t>
            </a:r>
            <a:endParaRPr lang="en-US" dirty="0"/>
          </a:p>
        </p:txBody>
      </p:sp>
    </p:spTree>
    <p:extLst>
      <p:ext uri="{BB962C8B-B14F-4D97-AF65-F5344CB8AC3E}">
        <p14:creationId xmlns:p14="http://schemas.microsoft.com/office/powerpoint/2010/main" val="2074157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Tổng quan phần Retrieval:</a:t>
            </a:r>
          </a:p>
          <a:p>
            <a:r>
              <a:rPr lang="en-US"/>
              <a:t>Gồm 2 phần chính</a:t>
            </a:r>
          </a:p>
          <a:p>
            <a:pPr marL="171450" indent="-171450">
              <a:buFontTx/>
              <a:buChar char="-"/>
            </a:pPr>
            <a:r>
              <a:rPr lang="en-US"/>
              <a:t>history_aware_retriever: Nhận đầu tạo là câu hỏi hiện tại của và một chat_history (chứ lịch sự đoạn hội thoại của người dùng và hệ thống)</a:t>
            </a:r>
          </a:p>
          <a:p>
            <a:pPr marL="171450" indent="-171450">
              <a:buFontTx/>
              <a:buChar char="-"/>
            </a:pPr>
            <a:r>
              <a:rPr lang="en-US"/>
              <a:t>Sau đó nó sẽ xử lý, bối cảnh hoá lại câu hỏi cho phù hợp với lịch sử của cuộc hội thoại</a:t>
            </a:r>
          </a:p>
          <a:p>
            <a:pPr marL="0" indent="0">
              <a:buFontTx/>
              <a:buNone/>
            </a:pPr>
            <a:endParaRPr lang="en-US"/>
          </a:p>
          <a:p>
            <a:pPr marL="0" indent="0">
              <a:buFontTx/>
              <a:buNone/>
            </a:pPr>
            <a:r>
              <a:rPr lang="en-US"/>
              <a:t>=&gt; từ đó truy xuất ra được các tài liệu liên quan đến toàn bộ cuộc hội thoại của người dùng.</a:t>
            </a:r>
          </a:p>
          <a:p>
            <a:pPr marL="171450" indent="-171450">
              <a:buFontTx/>
              <a:buChar char="-"/>
            </a:pPr>
            <a:endParaRPr lang="en-US"/>
          </a:p>
          <a:p>
            <a:pPr marL="0" indent="0">
              <a:buFontTx/>
              <a:buNone/>
            </a:pPr>
            <a:r>
              <a:rPr lang="en-US"/>
              <a:t>Question_answer_chain : Phần này tiếp nhận câu hỏi độc lập đã được chỉnh sửa và chat_history. Từ đó tạo ra câu trả lời dựa trên các tài liệu được truy xuất từ trước đó</a:t>
            </a:r>
          </a:p>
        </p:txBody>
      </p:sp>
      <p:sp>
        <p:nvSpPr>
          <p:cNvPr id="4" name="Slide Number Placeholder 3"/>
          <p:cNvSpPr>
            <a:spLocks noGrp="1"/>
          </p:cNvSpPr>
          <p:nvPr>
            <p:ph type="sldNum" sz="quarter" idx="5"/>
          </p:nvPr>
        </p:nvSpPr>
        <p:spPr/>
        <p:txBody>
          <a:bodyPr/>
          <a:lstStyle/>
          <a:p>
            <a:fld id="{895FCB1A-8F06-4DBB-B234-EDC3DBBE2789}" type="slidenum">
              <a:rPr lang="vi-VN" smtClean="0"/>
              <a:t>34</a:t>
            </a:fld>
            <a:endParaRPr lang="vi-V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lnSpc>
                <a:spcPts val="2400"/>
              </a:lnSpc>
              <a:buFont typeface="Symbol" panose="05050102010706020507" pitchFamily="18" charset="2"/>
              <a:buChar char="Þ"/>
            </a:pPr>
            <a:r>
              <a:rPr lang="vi-VN" b="0" i="1">
                <a:solidFill>
                  <a:srgbClr val="242424"/>
                </a:solidFill>
                <a:effectLst/>
                <a:latin typeface="Lora" panose="020F0502020204030204" pitchFamily="2" charset="0"/>
              </a:rPr>
              <a:t>Để tạo ra một trợ lý AI </a:t>
            </a:r>
            <a:r>
              <a:rPr lang="vi-VN" b="0" i="1">
                <a:solidFill>
                  <a:srgbClr val="FF0000"/>
                </a:solidFill>
                <a:effectLst/>
                <a:latin typeface="Lora" panose="020F0502020204030204" pitchFamily="2" charset="0"/>
              </a:rPr>
              <a:t>có khả năng đàm thoại và cung cấp nhiều thông tin thực sự, </a:t>
            </a:r>
            <a:r>
              <a:rPr lang="vi-VN" b="1" i="1">
                <a:solidFill>
                  <a:srgbClr val="FF0000"/>
                </a:solidFill>
                <a:effectLst/>
                <a:highlight>
                  <a:srgbClr val="FF0000"/>
                </a:highlight>
                <a:latin typeface="Lora" panose="020F0502020204030204" pitchFamily="2" charset="0"/>
              </a:rPr>
              <a:t>điều quan trọng là phải xem xét bối cảnh của các tương tác trước đó</a:t>
            </a:r>
            <a:r>
              <a:rPr lang="vi-VN" b="0" i="1">
                <a:solidFill>
                  <a:srgbClr val="242424"/>
                </a:solidFill>
                <a:effectLst/>
                <a:latin typeface="Lora" panose="020F0502020204030204" pitchFamily="2" charset="0"/>
              </a:rPr>
              <a:t>. Đây là lúc việc bối cảnh hóa câu hỏi trở nên cần thiết. Bằng cách </a:t>
            </a:r>
            <a:r>
              <a:rPr lang="vi-VN" b="1" i="1">
                <a:solidFill>
                  <a:srgbClr val="242424"/>
                </a:solidFill>
                <a:effectLst/>
                <a:latin typeface="Lora" panose="020F0502020204030204" pitchFamily="2" charset="0"/>
              </a:rPr>
              <a:t>phân tích lịch sử trò chuyện</a:t>
            </a:r>
            <a:r>
              <a:rPr lang="vi-VN" b="0" i="1">
                <a:solidFill>
                  <a:srgbClr val="242424"/>
                </a:solidFill>
                <a:effectLst/>
                <a:latin typeface="Lora" panose="020F0502020204030204" pitchFamily="2" charset="0"/>
              </a:rPr>
              <a:t>, </a:t>
            </a:r>
            <a:r>
              <a:rPr lang="en-US" b="0" i="1">
                <a:solidFill>
                  <a:srgbClr val="242424"/>
                </a:solidFill>
                <a:effectLst/>
                <a:latin typeface="Lora" panose="020F0502020204030204" pitchFamily="2" charset="0"/>
              </a:rPr>
              <a:t>để</a:t>
            </a:r>
            <a:r>
              <a:rPr lang="vi-VN" b="0" i="1">
                <a:solidFill>
                  <a:srgbClr val="242424"/>
                </a:solidFill>
                <a:effectLst/>
                <a:latin typeface="Lora" panose="020F0502020204030204" pitchFamily="2" charset="0"/>
              </a:rPr>
              <a:t> có thể </a:t>
            </a:r>
            <a:r>
              <a:rPr lang="vi-VN" b="1" i="1">
                <a:solidFill>
                  <a:srgbClr val="242424"/>
                </a:solidFill>
                <a:effectLst/>
                <a:latin typeface="Lora" panose="020F0502020204030204" pitchFamily="2" charset="0"/>
              </a:rPr>
              <a:t>tinh</a:t>
            </a:r>
            <a:r>
              <a:rPr lang="en-US" b="1" i="1">
                <a:solidFill>
                  <a:srgbClr val="242424"/>
                </a:solidFill>
                <a:effectLst/>
                <a:latin typeface="Lora" panose="020F0502020204030204" pitchFamily="2" charset="0"/>
              </a:rPr>
              <a:t> </a:t>
            </a:r>
            <a:r>
              <a:rPr lang="vi-VN" b="1" i="1">
                <a:solidFill>
                  <a:srgbClr val="242424"/>
                </a:solidFill>
                <a:effectLst/>
                <a:latin typeface="Lora" panose="020F0502020204030204" pitchFamily="2" charset="0"/>
              </a:rPr>
              <a:t>chỉnh truy vấn tìm kiếm</a:t>
            </a:r>
            <a:r>
              <a:rPr lang="vi-VN" b="0" i="1">
                <a:solidFill>
                  <a:srgbClr val="242424"/>
                </a:solidFill>
                <a:effectLst/>
                <a:latin typeface="Lora" panose="020F0502020204030204" pitchFamily="2" charset="0"/>
              </a:rPr>
              <a:t>, đảm bảo rằng thông tin được truy xuất có liên quan cao đến cuộc trò chuyện hiện tại.</a:t>
            </a:r>
            <a:r>
              <a:rPr lang="en-US" b="0" i="1">
                <a:solidFill>
                  <a:srgbClr val="242424"/>
                </a:solidFill>
                <a:effectLst/>
                <a:latin typeface="Lora" panose="020F0502020204030204" pitchFamily="2" charset="0"/>
              </a:rPr>
              <a:t> </a:t>
            </a:r>
          </a:p>
          <a:p>
            <a:pPr marL="171450" indent="-171450" algn="l">
              <a:lnSpc>
                <a:spcPts val="2400"/>
              </a:lnSpc>
              <a:buFont typeface="Symbol" panose="05050102010706020507" pitchFamily="18" charset="2"/>
              <a:buChar char="Þ"/>
            </a:pPr>
            <a:endParaRPr lang="en-US" b="1"/>
          </a:p>
          <a:p>
            <a:pPr marL="171450" indent="-171450" algn="l">
              <a:lnSpc>
                <a:spcPts val="2400"/>
              </a:lnSpc>
              <a:buFont typeface="Symbol" panose="05050102010706020507" pitchFamily="18" charset="2"/>
              <a:buChar char="Þ"/>
            </a:pPr>
            <a:r>
              <a:rPr lang="vi-VN" b="1"/>
              <a:t>Bối cảnh hóa câu hỏi</a:t>
            </a:r>
            <a:r>
              <a:rPr lang="en-US" b="1"/>
              <a:t> (</a:t>
            </a:r>
            <a:r>
              <a:rPr lang="en-US" b="1" i="0">
                <a:solidFill>
                  <a:srgbClr val="242424"/>
                </a:solidFill>
                <a:effectLst/>
                <a:latin typeface="Lora" panose="020F0502020204030204" pitchFamily="2" charset="0"/>
              </a:rPr>
              <a:t>Contextualizing the Question</a:t>
            </a:r>
            <a:r>
              <a:rPr lang="en-US" b="1"/>
              <a:t>): </a:t>
            </a:r>
            <a:r>
              <a:rPr lang="vi-VN"/>
              <a:t>Hàm create_history_aware_retriever</a:t>
            </a:r>
            <a:r>
              <a:rPr lang="en-US"/>
              <a:t> của langchain cung cấp,</a:t>
            </a:r>
            <a:r>
              <a:rPr lang="vi-VN"/>
              <a:t> xây dựng một công cụ truy xuất xem xét lịch sử trò chuyện. Nó sử dụng </a:t>
            </a:r>
            <a:r>
              <a:rPr lang="en-US"/>
              <a:t>prompt</a:t>
            </a:r>
            <a:r>
              <a:rPr lang="vi-VN"/>
              <a:t> tùy chỉnh (được xác định bằng ChatPromptTemplate) </a:t>
            </a:r>
            <a:r>
              <a:rPr lang="vi-VN" b="1"/>
              <a:t>để viết lại câu hỏi của người dùng dựa trên ngữ cảnh.</a:t>
            </a:r>
            <a:endParaRPr lang="en-US" b="1"/>
          </a:p>
        </p:txBody>
      </p:sp>
      <p:sp>
        <p:nvSpPr>
          <p:cNvPr id="4" name="Slide Number Placeholder 3"/>
          <p:cNvSpPr>
            <a:spLocks noGrp="1"/>
          </p:cNvSpPr>
          <p:nvPr>
            <p:ph type="sldNum" sz="quarter" idx="5"/>
          </p:nvPr>
        </p:nvSpPr>
        <p:spPr/>
        <p:txBody>
          <a:bodyPr/>
          <a:lstStyle/>
          <a:p>
            <a:fld id="{895FCB1A-8F06-4DBB-B234-EDC3DBBE2789}" type="slidenum">
              <a:rPr lang="vi-VN" smtClean="0"/>
              <a:t>35</a:t>
            </a:fld>
            <a:endParaRPr lang="vi-V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defRPr/>
            </a:pPr>
            <a:r>
              <a:rPr lang="en-US"/>
              <a:t>Đầu tiên từ một truy vấn từ người dùng, câu </a:t>
            </a:r>
            <a:r>
              <a:rPr lang="vi-VN"/>
              <a:t>hỏi được đặt ra ban đầu sẽ được</a:t>
            </a:r>
            <a:r>
              <a:rPr lang="en-US"/>
              <a:t> LLM</a:t>
            </a:r>
            <a:r>
              <a:rPr lang="vi-VN"/>
              <a:t> phân tích và xử lý </a:t>
            </a:r>
            <a:r>
              <a:rPr lang="en-US"/>
              <a:t>từ đó </a:t>
            </a:r>
            <a:r>
              <a:rPr lang="vi-VN"/>
              <a:t>tạo ra các truy vấn con tương ứng </a:t>
            </a:r>
            <a:r>
              <a:rPr lang="en-US"/>
              <a:t>với các cách đặt vấn đề khác nhau từ 1 câu hỏi ban đầu</a:t>
            </a:r>
          </a:p>
          <a:p>
            <a:pPr marL="171450" indent="-171450">
              <a:buFont typeface="Symbol" panose="05050102010706020507" pitchFamily="18" charset="2"/>
              <a:buChar char="Þ"/>
            </a:pPr>
            <a:r>
              <a:rPr lang="en-US"/>
              <a:t>Từ các câu hỏi con đó sẽ được hệ thống truy vấn và truy xuất trong vector store để tìm ra được càng nhiều thông tin liên quan càng tốt</a:t>
            </a:r>
          </a:p>
        </p:txBody>
      </p:sp>
      <p:sp>
        <p:nvSpPr>
          <p:cNvPr id="4" name="Slide Number Placeholder 3"/>
          <p:cNvSpPr>
            <a:spLocks noGrp="1"/>
          </p:cNvSpPr>
          <p:nvPr>
            <p:ph type="sldNum" sz="quarter" idx="5"/>
          </p:nvPr>
        </p:nvSpPr>
        <p:spPr/>
        <p:txBody>
          <a:bodyPr/>
          <a:lstStyle/>
          <a:p>
            <a:fld id="{895FCB1A-8F06-4DBB-B234-EDC3DBBE2789}" type="slidenum">
              <a:rPr lang="vi-VN" smtClean="0"/>
              <a:t>36</a:t>
            </a:fld>
            <a:endParaRPr lang="vi-V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defRPr/>
            </a:pPr>
            <a:r>
              <a:rPr lang="en-US"/>
              <a:t>Đầu tiên từ một truy vấn từ người dùng, câu </a:t>
            </a:r>
            <a:r>
              <a:rPr lang="vi-VN"/>
              <a:t>hỏi được đặt ra ban đầu sẽ được</a:t>
            </a:r>
            <a:r>
              <a:rPr lang="en-US"/>
              <a:t> LLM</a:t>
            </a:r>
            <a:r>
              <a:rPr lang="vi-VN"/>
              <a:t> phân tích và xử lý </a:t>
            </a:r>
            <a:r>
              <a:rPr lang="en-US"/>
              <a:t>từ đó </a:t>
            </a:r>
            <a:r>
              <a:rPr lang="vi-VN"/>
              <a:t>tạo ra các truy vấn con tương ứng </a:t>
            </a:r>
            <a:r>
              <a:rPr lang="en-US"/>
              <a:t>với các cách đặt vấn đề khác nhau từ 1 câu hỏi ban đầu</a:t>
            </a:r>
          </a:p>
          <a:p>
            <a:pPr marL="171450" indent="-171450">
              <a:buFont typeface="Symbol" panose="05050102010706020507" pitchFamily="18" charset="2"/>
              <a:buChar char="Þ"/>
            </a:pPr>
            <a:r>
              <a:rPr lang="en-US"/>
              <a:t>Từ các câu hỏi con đó sẽ được hệ thống truy vấn và truy xuất trong vector store để tìm ra được càng nhiều thông tin liên quan càng tốt</a:t>
            </a:r>
          </a:p>
        </p:txBody>
      </p:sp>
      <p:sp>
        <p:nvSpPr>
          <p:cNvPr id="4" name="Slide Number Placeholder 3"/>
          <p:cNvSpPr>
            <a:spLocks noGrp="1"/>
          </p:cNvSpPr>
          <p:nvPr>
            <p:ph type="sldNum" sz="quarter" idx="5"/>
          </p:nvPr>
        </p:nvSpPr>
        <p:spPr/>
        <p:txBody>
          <a:bodyPr/>
          <a:lstStyle/>
          <a:p>
            <a:fld id="{895FCB1A-8F06-4DBB-B234-EDC3DBBE2789}" type="slidenum">
              <a:rPr lang="vi-VN" smtClean="0"/>
              <a:t>37</a:t>
            </a:fld>
            <a:endParaRPr lang="vi-V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ts val="2400"/>
              </a:lnSpc>
              <a:buFont typeface="Symbol" panose="05050102010706020507" pitchFamily="18" charset="2"/>
              <a:buNone/>
            </a:pPr>
            <a:r>
              <a:rPr lang="en-US" b="1"/>
              <a:t>Question_answer_chain:</a:t>
            </a:r>
          </a:p>
          <a:p>
            <a:pPr marL="171450" indent="-171450" algn="l">
              <a:lnSpc>
                <a:spcPts val="2400"/>
              </a:lnSpc>
              <a:buFont typeface="Symbol" panose="05050102010706020507" pitchFamily="18" charset="2"/>
              <a:buChar char="Þ"/>
            </a:pPr>
            <a:r>
              <a:rPr lang="en-US" b="0"/>
              <a:t>Từ những tài liệu trên hệ thống sẽ dùng prompt để yêu cầu LLM tạo câu trả lời hoàn chỉnh. Ở qa_prompt này, đây là một custom prompt để phù hợp với từng cá nhân, và giúp hệ thống trả lời chính xác hơn.</a:t>
            </a:r>
          </a:p>
          <a:p>
            <a:pPr marL="171450" indent="-171450" algn="l">
              <a:lnSpc>
                <a:spcPts val="2400"/>
              </a:lnSpc>
              <a:buFont typeface="Symbol" panose="05050102010706020507" pitchFamily="18" charset="2"/>
              <a:buChar char="Þ"/>
            </a:pPr>
            <a:r>
              <a:rPr lang="en-US" b="0"/>
              <a:t>Từ RASA trước đó đã có một câu trả lời chính xác và đầy đủ, có thể kết hợp với context hoặc giảm số lượng context cần truy xuất lại từ đó giúp hệ thống phản hồi nhanh hơn.</a:t>
            </a:r>
          </a:p>
          <a:p>
            <a:pPr marL="0" indent="0" algn="l">
              <a:lnSpc>
                <a:spcPts val="2400"/>
              </a:lnSpc>
              <a:buFont typeface="Symbol" panose="05050102010706020507" pitchFamily="18" charset="2"/>
              <a:buNone/>
            </a:pPr>
            <a:endParaRPr lang="en-US" b="0"/>
          </a:p>
        </p:txBody>
      </p:sp>
      <p:sp>
        <p:nvSpPr>
          <p:cNvPr id="4" name="Slide Number Placeholder 3"/>
          <p:cNvSpPr>
            <a:spLocks noGrp="1"/>
          </p:cNvSpPr>
          <p:nvPr>
            <p:ph type="sldNum" sz="quarter" idx="5"/>
          </p:nvPr>
        </p:nvSpPr>
        <p:spPr/>
        <p:txBody>
          <a:bodyPr/>
          <a:lstStyle/>
          <a:p>
            <a:fld id="{895FCB1A-8F06-4DBB-B234-EDC3DBBE2789}" type="slidenum">
              <a:rPr lang="vi-VN" smtClean="0"/>
              <a:t>38</a:t>
            </a:fld>
            <a:endParaRPr lang="vi-V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895FCB1A-8F06-4DBB-B234-EDC3DBBE2789}" type="slidenum">
              <a:rPr lang="vi-VN" smtClean="0"/>
              <a:t>39</a:t>
            </a:fld>
            <a:endParaRPr lang="vi-V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D3AA7-B4ED-C0FE-7187-2C46DCB62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A24A0-B8C6-9D64-7DF0-E69EAF72F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89F470-1C1F-EA0A-C0AE-2567EC31FD60}"/>
              </a:ext>
            </a:extLst>
          </p:cNvPr>
          <p:cNvSpPr>
            <a:spLocks noGrp="1"/>
          </p:cNvSpPr>
          <p:nvPr>
            <p:ph type="body" idx="1"/>
          </p:nvPr>
        </p:nvSpPr>
        <p:spPr/>
        <p:txBody>
          <a:bodyPr/>
          <a:lstStyle/>
          <a:p>
            <a:endParaRPr lang="vi-VN"/>
          </a:p>
        </p:txBody>
      </p:sp>
      <p:sp>
        <p:nvSpPr>
          <p:cNvPr id="4" name="Slide Number Placeholder 3">
            <a:extLst>
              <a:ext uri="{FF2B5EF4-FFF2-40B4-BE49-F238E27FC236}">
                <a16:creationId xmlns:a16="http://schemas.microsoft.com/office/drawing/2014/main" id="{A36ED244-BB51-5262-9FC7-70F60160DBB3}"/>
              </a:ext>
            </a:extLst>
          </p:cNvPr>
          <p:cNvSpPr>
            <a:spLocks noGrp="1"/>
          </p:cNvSpPr>
          <p:nvPr>
            <p:ph type="sldNum" sz="quarter" idx="10"/>
          </p:nvPr>
        </p:nvSpPr>
        <p:spPr/>
        <p:txBody>
          <a:bodyPr/>
          <a:lstStyle/>
          <a:p>
            <a:fld id="{895FCB1A-8F06-4DBB-B234-EDC3DBBE2789}" type="slidenum">
              <a:rPr lang="vi-VN" smtClean="0"/>
              <a:t>40</a:t>
            </a:fld>
            <a:endParaRPr lang="vi-VN"/>
          </a:p>
        </p:txBody>
      </p:sp>
    </p:spTree>
    <p:extLst>
      <p:ext uri="{BB962C8B-B14F-4D97-AF65-F5344CB8AC3E}">
        <p14:creationId xmlns:p14="http://schemas.microsoft.com/office/powerpoint/2010/main" val="2660227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t>Kết luận: </a:t>
            </a:r>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defRPr/>
            </a:pPr>
            <a:r>
              <a:rPr lang="en-US"/>
              <a:t>Xây dựng thành công hệ thống Chatbot cho trường Đại học Y Dược Cần Thơ với phản hồi từ RASA kết hợp với RAG </a:t>
            </a:r>
            <a:r>
              <a:rPr lang="en-US" b="1"/>
              <a:t>để hỗ trợ người dùng hỏi đáp những thông tin, vấn đề đơn giản nhưng lặp đi lặp lại</a:t>
            </a:r>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en-US"/>
              <a:t>Thu thập dữ liệu trên các trang báo điện tử để làm dữ liệu </a:t>
            </a:r>
            <a:r>
              <a:rPr lang="en-US" b="0"/>
              <a:t>huấn luyện cho mô hình sửa lỗi chính tả Seq2seq</a:t>
            </a:r>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en-US" b="0"/>
              <a:t>Ứng dụng thông tin chính xác từ phản hồi của RASA đã được thiết lập trước để bổ xung cho ngữ cảnh của RAG</a:t>
            </a:r>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defRPr/>
            </a:pPr>
            <a:r>
              <a:rPr lang="en-US" b="0"/>
              <a:t>Áp dụng được phương pháp Retrieval-Augmented Generation với các công nghệ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b="0"/>
              <a:t>MultiqueryRetrieval giúp tang cường khả năng tìm kiếm thông tin và câu trả lời cho hệ thống Chatbot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a:latin typeface="Times New Roman" panose="02020603050405020304" pitchFamily="18" charset="0"/>
                <a:cs typeface="Times New Roman" panose="02020603050405020304" pitchFamily="18" charset="0"/>
              </a:rPr>
              <a:t>Conversational RAG </a:t>
            </a:r>
            <a:r>
              <a:rPr lang="en-US" b="0"/>
              <a:t>giúp duy trì ngữ cảnh của cuộc hội thoại giúp cho phản hồi từ hệ thống trở nên thân thiện với người dùng hơn, giải quyết được nhiều câu hỏi phức tạp.</a:t>
            </a:r>
          </a:p>
        </p:txBody>
      </p:sp>
      <p:sp>
        <p:nvSpPr>
          <p:cNvPr id="4" name="Slide Number Placeholder 3"/>
          <p:cNvSpPr>
            <a:spLocks noGrp="1"/>
          </p:cNvSpPr>
          <p:nvPr>
            <p:ph type="sldNum" sz="quarter" idx="10"/>
          </p:nvPr>
        </p:nvSpPr>
        <p:spPr/>
        <p:txBody>
          <a:bodyPr/>
          <a:lstStyle/>
          <a:p>
            <a:fld id="{895FCB1A-8F06-4DBB-B234-EDC3DBBE2789}" type="slidenum">
              <a:rPr lang="vi-VN" smtClean="0"/>
              <a:t>41</a:t>
            </a:fld>
            <a:endParaRPr lang="vi-V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err="1"/>
              <a:t>Tối</a:t>
            </a:r>
            <a:r>
              <a:rPr lang="en-US" dirty="0"/>
              <a:t> </a:t>
            </a:r>
            <a:r>
              <a:rPr lang="en-US" dirty="0" err="1"/>
              <a:t>ưu</a:t>
            </a:r>
            <a:r>
              <a:rPr lang="en-US" dirty="0"/>
              <a:t> </a:t>
            </a:r>
            <a:r>
              <a:rPr lang="en-US" dirty="0" err="1"/>
              <a:t>hoá</a:t>
            </a:r>
            <a:r>
              <a:rPr lang="en-US" dirty="0"/>
              <a:t> </a:t>
            </a:r>
            <a:r>
              <a:rPr lang="en-US" dirty="0" err="1"/>
              <a:t>hiệu</a:t>
            </a:r>
            <a:r>
              <a:rPr lang="en-US" dirty="0"/>
              <a:t> </a:t>
            </a:r>
            <a:r>
              <a:rPr lang="en-US" dirty="0" err="1"/>
              <a:t>suất</a:t>
            </a:r>
            <a:r>
              <a:rPr lang="en-US" dirty="0"/>
              <a:t> </a:t>
            </a:r>
            <a:r>
              <a:rPr lang="en-US" dirty="0" err="1"/>
              <a:t>và</a:t>
            </a:r>
            <a:r>
              <a:rPr lang="en-US" dirty="0"/>
              <a:t> </a:t>
            </a:r>
            <a:r>
              <a:rPr lang="en-US" dirty="0" err="1"/>
              <a:t>giảm</a:t>
            </a:r>
            <a:r>
              <a:rPr lang="en-US" dirty="0"/>
              <a:t> </a:t>
            </a:r>
            <a:r>
              <a:rPr lang="en-US" dirty="0" err="1"/>
              <a:t>độ</a:t>
            </a:r>
            <a:r>
              <a:rPr lang="en-US" dirty="0"/>
              <a:t> </a:t>
            </a:r>
            <a:r>
              <a:rPr lang="en-US" dirty="0" err="1"/>
              <a:t>trễ</a:t>
            </a:r>
            <a:r>
              <a:rPr lang="en-US" dirty="0"/>
              <a:t> </a:t>
            </a:r>
            <a:r>
              <a:rPr lang="en-US" dirty="0" err="1"/>
              <a:t>thời</a:t>
            </a:r>
            <a:r>
              <a:rPr lang="en-US" dirty="0"/>
              <a:t> </a:t>
            </a:r>
            <a:r>
              <a:rPr lang="en-US" dirty="0" err="1"/>
              <a:t>gian</a:t>
            </a:r>
            <a:r>
              <a:rPr lang="en-US" dirty="0"/>
              <a:t> </a:t>
            </a:r>
            <a:r>
              <a:rPr lang="en-US" dirty="0" err="1"/>
              <a:t>phản</a:t>
            </a:r>
            <a:r>
              <a:rPr lang="en-US" dirty="0"/>
              <a:t> </a:t>
            </a:r>
            <a:r>
              <a:rPr lang="en-US" dirty="0" err="1"/>
              <a:t>hồi</a:t>
            </a:r>
            <a:r>
              <a:rPr lang="en-US" dirty="0"/>
              <a:t> </a:t>
            </a:r>
            <a:r>
              <a:rPr lang="en-US" dirty="0" err="1"/>
              <a:t>của</a:t>
            </a:r>
            <a:r>
              <a:rPr lang="en-US" dirty="0"/>
              <a:t> </a:t>
            </a:r>
            <a:r>
              <a:rPr lang="en-US" dirty="0" err="1"/>
              <a:t>hệ</a:t>
            </a:r>
            <a:r>
              <a:rPr lang="en-US" dirty="0"/>
              <a:t> </a:t>
            </a:r>
            <a:r>
              <a:rPr lang="en-US" dirty="0" err="1"/>
              <a:t>thống</a:t>
            </a:r>
            <a:r>
              <a:rPr lang="en-US" dirty="0"/>
              <a:t> Chatbot</a:t>
            </a: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err="1"/>
              <a:t>Phát</a:t>
            </a:r>
            <a:r>
              <a:rPr lang="en-US" dirty="0"/>
              <a:t> </a:t>
            </a:r>
            <a:r>
              <a:rPr lang="en-US" dirty="0" err="1"/>
              <a:t>triển</a:t>
            </a:r>
            <a:r>
              <a:rPr lang="en-US" dirty="0"/>
              <a:t> </a:t>
            </a:r>
            <a:r>
              <a:rPr lang="en-US" dirty="0" err="1"/>
              <a:t>tính</a:t>
            </a:r>
            <a:r>
              <a:rPr lang="en-US" dirty="0"/>
              <a:t> </a:t>
            </a:r>
            <a:r>
              <a:rPr lang="en-US" dirty="0" err="1"/>
              <a:t>năng</a:t>
            </a:r>
            <a:r>
              <a:rPr lang="en-US" dirty="0"/>
              <a:t> </a:t>
            </a:r>
            <a:r>
              <a:rPr lang="en-US" dirty="0" err="1"/>
              <a:t>thu</a:t>
            </a:r>
            <a:r>
              <a:rPr lang="en-US" dirty="0"/>
              <a:t> </a:t>
            </a:r>
            <a:r>
              <a:rPr lang="en-US" dirty="0" err="1"/>
              <a:t>thập</a:t>
            </a:r>
            <a:r>
              <a:rPr lang="en-US" dirty="0"/>
              <a:t> </a:t>
            </a:r>
            <a:r>
              <a:rPr lang="en-US" dirty="0" err="1"/>
              <a:t>dữ</a:t>
            </a:r>
            <a:r>
              <a:rPr lang="en-US" dirty="0"/>
              <a:t> </a:t>
            </a:r>
            <a:r>
              <a:rPr lang="en-US" dirty="0" err="1"/>
              <a:t>liệu</a:t>
            </a:r>
            <a:r>
              <a:rPr lang="en-US" dirty="0"/>
              <a:t> </a:t>
            </a:r>
            <a:r>
              <a:rPr lang="en-US" dirty="0" err="1"/>
              <a:t>trực</a:t>
            </a:r>
            <a:r>
              <a:rPr lang="en-US" dirty="0"/>
              <a:t> </a:t>
            </a:r>
            <a:r>
              <a:rPr lang="en-US" dirty="0" err="1"/>
              <a:t>tiếp</a:t>
            </a:r>
            <a:r>
              <a:rPr lang="en-US" dirty="0"/>
              <a:t> </a:t>
            </a:r>
            <a:r>
              <a:rPr lang="en-US" dirty="0" err="1"/>
              <a:t>từ</a:t>
            </a:r>
            <a:r>
              <a:rPr lang="en-US" dirty="0"/>
              <a:t> </a:t>
            </a:r>
            <a:r>
              <a:rPr lang="en-US" dirty="0" err="1"/>
              <a:t>các</a:t>
            </a:r>
            <a:r>
              <a:rPr lang="en-US" dirty="0"/>
              <a:t> </a:t>
            </a:r>
            <a:r>
              <a:rPr lang="en-US" dirty="0" err="1"/>
              <a:t>thông</a:t>
            </a:r>
            <a:r>
              <a:rPr lang="en-US" dirty="0"/>
              <a:t> tin </a:t>
            </a:r>
            <a:r>
              <a:rPr lang="en-US" dirty="0" err="1"/>
              <a:t>bên</a:t>
            </a:r>
            <a:r>
              <a:rPr lang="en-US" dirty="0"/>
              <a:t> </a:t>
            </a:r>
            <a:r>
              <a:rPr lang="en-US" dirty="0" err="1"/>
              <a:t>ngoài</a:t>
            </a:r>
            <a:r>
              <a:rPr lang="en-US" dirty="0"/>
              <a:t> </a:t>
            </a:r>
            <a:r>
              <a:rPr lang="en-US" dirty="0" err="1"/>
              <a:t>như</a:t>
            </a:r>
            <a:r>
              <a:rPr lang="en-US" dirty="0"/>
              <a:t> website </a:t>
            </a:r>
            <a:r>
              <a:rPr lang="en-US" dirty="0" err="1"/>
              <a:t>đối</a:t>
            </a:r>
            <a:r>
              <a:rPr lang="en-US" dirty="0"/>
              <a:t> </a:t>
            </a:r>
            <a:r>
              <a:rPr lang="en-US" dirty="0" err="1"/>
              <a:t>với</a:t>
            </a:r>
            <a:r>
              <a:rPr lang="en-US" dirty="0"/>
              <a:t> </a:t>
            </a:r>
            <a:r>
              <a:rPr lang="en-US" dirty="0" err="1"/>
              <a:t>các</a:t>
            </a:r>
            <a:r>
              <a:rPr lang="en-US" dirty="0"/>
              <a:t> </a:t>
            </a:r>
            <a:r>
              <a:rPr lang="en-US" dirty="0" err="1"/>
              <a:t>câu</a:t>
            </a:r>
            <a:r>
              <a:rPr lang="en-US" dirty="0"/>
              <a:t> </a:t>
            </a:r>
            <a:r>
              <a:rPr lang="en-US" dirty="0" err="1"/>
              <a:t>hỏi</a:t>
            </a:r>
            <a:r>
              <a:rPr lang="en-US" dirty="0"/>
              <a:t> </a:t>
            </a:r>
            <a:r>
              <a:rPr lang="en-US" dirty="0" err="1"/>
              <a:t>không</a:t>
            </a:r>
            <a:r>
              <a:rPr lang="en-US" dirty="0"/>
              <a:t> </a:t>
            </a:r>
            <a:r>
              <a:rPr lang="en-US" dirty="0" err="1"/>
              <a:t>có</a:t>
            </a:r>
            <a:r>
              <a:rPr lang="en-US" dirty="0"/>
              <a:t> </a:t>
            </a:r>
            <a:r>
              <a:rPr lang="en-US" dirty="0" err="1"/>
              <a:t>thông</a:t>
            </a:r>
            <a:r>
              <a:rPr lang="en-US" dirty="0"/>
              <a:t> tin</a:t>
            </a: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err="1"/>
              <a:t>Tự</a:t>
            </a:r>
            <a:r>
              <a:rPr lang="en-US" dirty="0"/>
              <a:t> </a:t>
            </a:r>
            <a:r>
              <a:rPr lang="en-US" dirty="0" err="1"/>
              <a:t>động</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học</a:t>
            </a:r>
            <a:r>
              <a:rPr lang="en-US" dirty="0"/>
              <a:t> </a:t>
            </a:r>
            <a:r>
              <a:rPr lang="en-US" dirty="0" err="1"/>
              <a:t>những</a:t>
            </a:r>
            <a:r>
              <a:rPr lang="en-US" dirty="0"/>
              <a:t> </a:t>
            </a:r>
            <a:r>
              <a:rPr lang="en-US" dirty="0" err="1"/>
              <a:t>câu</a:t>
            </a:r>
            <a:r>
              <a:rPr lang="en-US" dirty="0"/>
              <a:t> </a:t>
            </a:r>
            <a:r>
              <a:rPr lang="en-US" dirty="0" err="1"/>
              <a:t>hỏi</a:t>
            </a:r>
            <a:r>
              <a:rPr lang="en-US" dirty="0"/>
              <a:t> </a:t>
            </a:r>
            <a:r>
              <a:rPr lang="en-US" dirty="0" err="1"/>
              <a:t>hoặc</a:t>
            </a:r>
            <a:r>
              <a:rPr lang="en-US" dirty="0"/>
              <a:t> </a:t>
            </a:r>
            <a:r>
              <a:rPr lang="en-US" dirty="0" err="1"/>
              <a:t>thông</a:t>
            </a:r>
            <a:r>
              <a:rPr lang="en-US" dirty="0"/>
              <a:t> tin </a:t>
            </a:r>
            <a:r>
              <a:rPr lang="en-US" dirty="0" err="1"/>
              <a:t>mới</a:t>
            </a:r>
            <a:r>
              <a:rPr lang="en-US" dirty="0"/>
              <a:t> do </a:t>
            </a:r>
            <a:r>
              <a:rPr lang="en-US" dirty="0" err="1"/>
              <a:t>người</a:t>
            </a:r>
            <a:r>
              <a:rPr lang="en-US" dirty="0"/>
              <a:t> </a:t>
            </a:r>
            <a:r>
              <a:rPr lang="en-US" dirty="0" err="1"/>
              <a:t>dùng</a:t>
            </a:r>
            <a:r>
              <a:rPr lang="en-US" dirty="0"/>
              <a:t> </a:t>
            </a:r>
            <a:r>
              <a:rPr lang="en-US" dirty="0" err="1"/>
              <a:t>cung</a:t>
            </a:r>
            <a:r>
              <a:rPr lang="en-US" dirty="0"/>
              <a:t> </a:t>
            </a:r>
            <a:r>
              <a:rPr lang="en-US" dirty="0" err="1"/>
              <a:t>cấp</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endParaRPr lang="vi-VN" dirty="0"/>
          </a:p>
        </p:txBody>
      </p:sp>
      <p:sp>
        <p:nvSpPr>
          <p:cNvPr id="4" name="Slide Number Placeholder 3"/>
          <p:cNvSpPr>
            <a:spLocks noGrp="1"/>
          </p:cNvSpPr>
          <p:nvPr>
            <p:ph type="sldNum" sz="quarter" idx="10"/>
          </p:nvPr>
        </p:nvSpPr>
        <p:spPr/>
        <p:txBody>
          <a:bodyPr/>
          <a:lstStyle/>
          <a:p>
            <a:fld id="{895FCB1A-8F06-4DBB-B234-EDC3DBBE2789}" type="slidenum">
              <a:rPr lang="vi-VN" smtClean="0"/>
              <a:t>42</a:t>
            </a:fld>
            <a:endParaRPr lang="vi-V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sz="1200"/>
              <a:t>Tiếp tục triển khai hệ thống vào các lĩnh vực khác như y tế, giáo dục, và thương mại, nơi cần hỗ trợ tự động hóa thông tin đa dạng.</a:t>
            </a:r>
          </a:p>
          <a:p>
            <a:pPr marL="0" marR="0" lvl="0" indent="0" algn="l" defTabSz="914400" rtl="0" eaLnBrk="1" fontAlgn="auto" latinLnBrk="0" hangingPunct="1">
              <a:lnSpc>
                <a:spcPct val="100000"/>
              </a:lnSpc>
              <a:spcBef>
                <a:spcPts val="0"/>
              </a:spcBef>
              <a:spcAft>
                <a:spcPts val="0"/>
              </a:spcAft>
              <a:buClrTx/>
              <a:buSzTx/>
              <a:buFontTx/>
              <a:buNone/>
              <a:defRPr/>
            </a:pPr>
            <a:r>
              <a:rPr lang="vi-VN" sz="1200"/>
              <a:t>Cải thiện tốc độ truy xuất và xử lý dữ liệu để đảm bảo hệ thống có thể phản hồi nhanh và ổn định, ngay cả với khối lượng dữ liệu lớn.</a:t>
            </a:r>
          </a:p>
          <a:p>
            <a:r>
              <a:rPr lang="vi-VN" sz="1200"/>
              <a:t>Tích hợp các mô hình ngôn ngữ lớn hơn hoặc cập nhật các mô hình hiện có để hệ thống tự cải thiện và học hỏi từ các phản hồi mới, tăng cường độ chính xác cho các câu hỏi phức tạp</a:t>
            </a:r>
            <a:endParaRPr lang="vi-VN"/>
          </a:p>
        </p:txBody>
      </p:sp>
      <p:sp>
        <p:nvSpPr>
          <p:cNvPr id="4" name="Slide Number Placeholder 3"/>
          <p:cNvSpPr>
            <a:spLocks noGrp="1"/>
          </p:cNvSpPr>
          <p:nvPr>
            <p:ph type="sldNum" sz="quarter" idx="10"/>
          </p:nvPr>
        </p:nvSpPr>
        <p:spPr/>
        <p:txBody>
          <a:bodyPr/>
          <a:lstStyle/>
          <a:p>
            <a:fld id="{895FCB1A-8F06-4DBB-B234-EDC3DBBE2789}" type="slidenum">
              <a:rPr lang="vi-VN" smtClean="0"/>
              <a:t>43</a:t>
            </a:fld>
            <a:endParaRPr lang="vi-V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9649C-50FF-DE6A-51FD-83B81A2D6B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63AF9-B373-65FE-4B64-F7E1643CF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81915-91D2-16A1-C06B-BB478EE49F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sz="1200"/>
              <a:t>Tiếp tục triển khai hệ thống vào các lĩnh vực khác như y tế, giáo dục, và thương mại, nơi cần hỗ trợ tự động hóa thông tin đa dạng.</a:t>
            </a:r>
          </a:p>
          <a:p>
            <a:pPr marL="0" marR="0" lvl="0" indent="0" algn="l" defTabSz="914400" rtl="0" eaLnBrk="1" fontAlgn="auto" latinLnBrk="0" hangingPunct="1">
              <a:lnSpc>
                <a:spcPct val="100000"/>
              </a:lnSpc>
              <a:spcBef>
                <a:spcPts val="0"/>
              </a:spcBef>
              <a:spcAft>
                <a:spcPts val="0"/>
              </a:spcAft>
              <a:buClrTx/>
              <a:buSzTx/>
              <a:buFontTx/>
              <a:buNone/>
              <a:defRPr/>
            </a:pPr>
            <a:r>
              <a:rPr lang="vi-VN" sz="1200"/>
              <a:t>Cải thiện tốc độ truy xuất và xử lý dữ liệu để đảm bảo hệ thống có thể phản hồi nhanh và ổn định, ngay cả với khối lượng dữ liệu lớn.</a:t>
            </a:r>
          </a:p>
          <a:p>
            <a:r>
              <a:rPr lang="vi-VN" sz="1200"/>
              <a:t>Tích hợp các mô hình ngôn ngữ lớn hơn hoặc cập nhật các mô hình hiện có để hệ thống tự cải thiện và học hỏi từ các phản hồi mới, tăng cường độ chính xác cho các câu hỏi phức tạp</a:t>
            </a:r>
            <a:endParaRPr lang="vi-VN"/>
          </a:p>
        </p:txBody>
      </p:sp>
      <p:sp>
        <p:nvSpPr>
          <p:cNvPr id="4" name="Slide Number Placeholder 3">
            <a:extLst>
              <a:ext uri="{FF2B5EF4-FFF2-40B4-BE49-F238E27FC236}">
                <a16:creationId xmlns:a16="http://schemas.microsoft.com/office/drawing/2014/main" id="{6814FDF6-1DEB-632B-EB53-86C4BB222DDD}"/>
              </a:ext>
            </a:extLst>
          </p:cNvPr>
          <p:cNvSpPr>
            <a:spLocks noGrp="1"/>
          </p:cNvSpPr>
          <p:nvPr>
            <p:ph type="sldNum" sz="quarter" idx="10"/>
          </p:nvPr>
        </p:nvSpPr>
        <p:spPr/>
        <p:txBody>
          <a:bodyPr/>
          <a:lstStyle/>
          <a:p>
            <a:fld id="{895FCB1A-8F06-4DBB-B234-EDC3DBBE2789}" type="slidenum">
              <a:rPr lang="vi-VN" smtClean="0"/>
              <a:t>44</a:t>
            </a:fld>
            <a:endParaRPr lang="vi-VN"/>
          </a:p>
        </p:txBody>
      </p:sp>
    </p:spTree>
    <p:extLst>
      <p:ext uri="{BB962C8B-B14F-4D97-AF65-F5344CB8AC3E}">
        <p14:creationId xmlns:p14="http://schemas.microsoft.com/office/powerpoint/2010/main" val="372364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dirty="0"/>
              <a:t>Sau khi tham khảo hệ thống c</a:t>
            </a:r>
            <a:r>
              <a:rPr lang="en-US" dirty="0" err="1"/>
              <a:t>ác</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vi-VN" dirty="0"/>
              <a:t>với các chức năng hỏi đáp trực quan,</a:t>
            </a:r>
            <a:r>
              <a:rPr lang="en-US" dirty="0"/>
              <a:t> </a:t>
            </a:r>
            <a:r>
              <a:rPr lang="en-US" dirty="0" err="1"/>
              <a:t>dễ</a:t>
            </a:r>
            <a:r>
              <a:rPr lang="en-US" dirty="0"/>
              <a:t> </a:t>
            </a:r>
            <a:r>
              <a:rPr lang="en-US" dirty="0" err="1"/>
              <a:t>thao</a:t>
            </a:r>
            <a:r>
              <a:rPr lang="en-US" dirty="0"/>
              <a:t> </a:t>
            </a:r>
            <a:r>
              <a:rPr lang="en-US" dirty="0" err="1"/>
              <a:t>tác</a:t>
            </a:r>
            <a:r>
              <a:rPr lang="en-US" dirty="0"/>
              <a:t> qua </a:t>
            </a:r>
            <a:r>
              <a:rPr lang="en-US" dirty="0" err="1"/>
              <a:t>textbutton</a:t>
            </a:r>
            <a:r>
              <a:rPr lang="vi-VN" dirty="0"/>
              <a:t> nhóm em định hướng phát triển chatbot theo hướng chat trực tiếp, mở rộng nội dung trả lời và cung cấp thông tin chi tiết hơn</a:t>
            </a:r>
            <a:endParaRPr lang="en-US" altLang="en-US" b="1" dirty="0"/>
          </a:p>
          <a:p>
            <a:pPr marL="342900" indent="-342900">
              <a:buFont typeface="Arial" panose="020B0604020202020204" pitchFamily="34" charset="0"/>
              <a:buChar char="•"/>
            </a:pPr>
            <a:endParaRPr lang="en-US" altLang="en-US"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 hình sửa lỗi</a:t>
            </a:r>
            <a:r>
              <a:rPr lang="en-US" dirty="0"/>
              <a:t> </a:t>
            </a:r>
            <a:r>
              <a:rPr lang="en-US" dirty="0" err="1"/>
              <a:t>chính</a:t>
            </a:r>
            <a:r>
              <a:rPr lang="en-US" dirty="0"/>
              <a:t> </a:t>
            </a:r>
            <a:r>
              <a:rPr lang="en-US" dirty="0" err="1"/>
              <a:t>tả</a:t>
            </a:r>
            <a:r>
              <a:rPr lang="vi-VN" dirty="0"/>
              <a:t> (Seq2Seq), </a:t>
            </a:r>
            <a:endParaRPr lang="en-US" dirty="0"/>
          </a:p>
          <a:p>
            <a:r>
              <a:rPr lang="en-US" altLang="vi-VN" dirty="0"/>
              <a:t>chatbot</a:t>
            </a:r>
            <a:r>
              <a:rPr lang="vi-VN" dirty="0"/>
              <a:t> (Rasa)</a:t>
            </a:r>
          </a:p>
          <a:p>
            <a:r>
              <a:rPr lang="en-US" altLang="en-US" dirty="0"/>
              <a:t>RAG (Retrieval-Augmented </a:t>
            </a:r>
            <a:r>
              <a:rPr lang="en-US" altLang="en-US" dirty="0" err="1"/>
              <a:t>Generationkỹ</a:t>
            </a:r>
            <a:r>
              <a:rPr lang="en-US" altLang="en-US" dirty="0"/>
              <a:t> </a:t>
            </a:r>
            <a:r>
              <a:rPr lang="en-US" altLang="en-US" dirty="0" err="1"/>
              <a:t>thuật</a:t>
            </a:r>
            <a:r>
              <a:rPr lang="en-US" altLang="en-US" dirty="0"/>
              <a:t> </a:t>
            </a:r>
            <a:r>
              <a:rPr lang="en-US" altLang="en-US" dirty="0" err="1"/>
              <a:t>vừa</a:t>
            </a:r>
            <a:r>
              <a:rPr lang="en-US" altLang="en-US" dirty="0"/>
              <a:t> </a:t>
            </a:r>
            <a:r>
              <a:rPr lang="en-US" altLang="en-US" dirty="0" err="1"/>
              <a:t>tìm</a:t>
            </a:r>
            <a:r>
              <a:rPr lang="en-US" altLang="en-US" dirty="0"/>
              <a:t> </a:t>
            </a:r>
            <a:r>
              <a:rPr lang="en-US" altLang="en-US" dirty="0" err="1"/>
              <a:t>kiếm</a:t>
            </a:r>
            <a:r>
              <a:rPr lang="en-US" altLang="en-US" dirty="0"/>
              <a:t> </a:t>
            </a:r>
            <a:r>
              <a:rPr lang="en-US" altLang="en-US" dirty="0" err="1"/>
              <a:t>thông</a:t>
            </a:r>
            <a:r>
              <a:rPr lang="en-US" altLang="en-US" dirty="0"/>
              <a:t> tin </a:t>
            </a:r>
            <a:r>
              <a:rPr lang="en-US" altLang="en-US" dirty="0" err="1"/>
              <a:t>từ</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có</a:t>
            </a:r>
            <a:r>
              <a:rPr lang="en-US" altLang="en-US" dirty="0"/>
              <a:t> </a:t>
            </a:r>
            <a:r>
              <a:rPr lang="en-US" altLang="en-US" dirty="0" err="1"/>
              <a:t>sẵn</a:t>
            </a:r>
            <a:r>
              <a:rPr lang="en-US" altLang="en-US" dirty="0"/>
              <a:t> </a:t>
            </a:r>
            <a:r>
              <a:rPr lang="en-US" altLang="en-US" dirty="0" err="1"/>
              <a:t>vừa</a:t>
            </a:r>
            <a:r>
              <a:rPr lang="en-US" altLang="en-US" dirty="0"/>
              <a:t> </a:t>
            </a:r>
            <a:r>
              <a:rPr lang="en-US" altLang="en-US" dirty="0" err="1"/>
              <a:t>tạo</a:t>
            </a:r>
            <a:r>
              <a:rPr lang="en-US" altLang="en-US" dirty="0"/>
              <a:t> </a:t>
            </a:r>
            <a:r>
              <a:rPr lang="en-US" altLang="en-US" dirty="0" err="1"/>
              <a:t>câu</a:t>
            </a:r>
            <a:r>
              <a:rPr lang="en-US" altLang="en-US" dirty="0"/>
              <a:t> </a:t>
            </a:r>
            <a:r>
              <a:rPr lang="en-US" altLang="en-US" dirty="0" err="1"/>
              <a:t>trả</a:t>
            </a:r>
            <a:r>
              <a:rPr lang="en-US" altLang="en-US" dirty="0"/>
              <a:t> </a:t>
            </a:r>
            <a:r>
              <a:rPr lang="en-US" altLang="en-US" dirty="0" err="1"/>
              <a:t>lời</a:t>
            </a:r>
            <a:r>
              <a:rPr lang="en-US" altLang="en-US" dirty="0"/>
              <a:t> </a:t>
            </a:r>
            <a:r>
              <a:rPr lang="en-US" altLang="en-US" dirty="0" err="1"/>
              <a:t>tự</a:t>
            </a:r>
            <a:r>
              <a:rPr lang="en-US" altLang="en-US" dirty="0"/>
              <a:t> </a:t>
            </a:r>
            <a:r>
              <a:rPr lang="en-US" altLang="en-US" dirty="0" err="1"/>
              <a:t>nhiên</a:t>
            </a:r>
            <a:r>
              <a:rPr lang="en-US" altLang="en-US" dirty="0"/>
              <a:t> </a:t>
            </a:r>
            <a:r>
              <a:rPr lang="en-US" altLang="en-US" dirty="0" err="1"/>
              <a:t>dựa</a:t>
            </a:r>
            <a:r>
              <a:rPr lang="en-US" altLang="en-US" dirty="0"/>
              <a:t> </a:t>
            </a:r>
            <a:r>
              <a:rPr lang="en-US" altLang="en-US" dirty="0" err="1"/>
              <a:t>trên</a:t>
            </a:r>
            <a:r>
              <a:rPr lang="en-US" altLang="en-US" dirty="0"/>
              <a:t> </a:t>
            </a:r>
            <a:r>
              <a:rPr lang="en-US" altLang="en-US" dirty="0" err="1"/>
              <a:t>thông</a:t>
            </a:r>
            <a:r>
              <a:rPr lang="en-US" altLang="en-US" dirty="0"/>
              <a:t> tin </a:t>
            </a:r>
            <a:r>
              <a:rPr lang="" altLang="en-US" dirty="0"/>
              <a:t>đ</a:t>
            </a:r>
            <a:r>
              <a:rPr lang="en-US" dirty="0"/>
              <a:t>ó</a:t>
            </a:r>
          </a:p>
        </p:txBody>
      </p:sp>
      <p:sp>
        <p:nvSpPr>
          <p:cNvPr id="4" name="Slide Number Placeholder 3"/>
          <p:cNvSpPr>
            <a:spLocks noGrp="1"/>
          </p:cNvSpPr>
          <p:nvPr>
            <p:ph type="sldNum" sz="quarter" idx="5"/>
          </p:nvPr>
        </p:nvSpPr>
        <p:spPr/>
        <p:txBody>
          <a:bodyPr/>
          <a:lstStyle/>
          <a:p>
            <a:fld id="{895FCB1A-8F06-4DBB-B234-EDC3DBBE2789}" type="slidenum">
              <a:rPr lang="vi-VN" smtClean="0"/>
              <a:t>6</a:t>
            </a:fld>
            <a:endParaRPr lang="vi-V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sym typeface="+mn-ea"/>
              </a:rPr>
              <a:t>RAG (Retrieval-Augmented Generation) là kỹ thuật giúp chatbot vừa tìm kiếm thông tin từ dữ liệu có sẵn vừa tạo câu trả lời tự nhiên</a:t>
            </a:r>
            <a:endParaRPr lang="en-US"/>
          </a:p>
        </p:txBody>
      </p:sp>
      <p:sp>
        <p:nvSpPr>
          <p:cNvPr id="4" name="Slide Number Placeholder 3"/>
          <p:cNvSpPr>
            <a:spLocks noGrp="1"/>
          </p:cNvSpPr>
          <p:nvPr>
            <p:ph type="sldNum" sz="quarter" idx="5"/>
          </p:nvPr>
        </p:nvSpPr>
        <p:spPr/>
        <p:txBody>
          <a:bodyPr/>
          <a:lstStyle/>
          <a:p>
            <a:fld id="{895FCB1A-8F06-4DBB-B234-EDC3DBBE2789}" type="slidenum">
              <a:rPr lang="vi-VN" smtClean="0"/>
              <a:t>8</a:t>
            </a:fld>
            <a:endParaRPr lang="vi-V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err="1">
                <a:latin typeface="Times New Roman" panose="02020603050405020304" pitchFamily="18" charset="0"/>
                <a:cs typeface="Times New Roman" panose="02020603050405020304" pitchFamily="18" charset="0"/>
              </a:rPr>
              <a:t>Ngôn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ngữ</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lập</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trình</a:t>
            </a:r>
            <a:r>
              <a:rPr lang="en-US" sz="1200" b="1"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Python (</a:t>
            </a:r>
            <a:r>
              <a:rPr lang="vi-VN" sz="1200" dirty="0">
                <a:latin typeface="Times New Roman" panose="02020603050405020304" pitchFamily="18" charset="0"/>
                <a:cs typeface="Times New Roman" panose="02020603050405020304" pitchFamily="18" charset="0"/>
              </a:rPr>
              <a:t>Đơn giản,</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phổ biến</a:t>
            </a:r>
            <a:r>
              <a:rPr lang="en-US" sz="1200" dirty="0">
                <a:latin typeface="Times New Roman" panose="02020603050405020304" pitchFamily="18" charset="0"/>
                <a:cs typeface="Times New Roman" panose="02020603050405020304" pitchFamily="18" charset="0"/>
              </a:rPr>
              <a:t>,</a:t>
            </a:r>
            <a:r>
              <a:rPr lang="vi-VN"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a:t>
            </a:r>
            <a:r>
              <a:rPr lang="vi-VN" sz="1200" dirty="0">
                <a:latin typeface="Times New Roman" panose="02020603050405020304" pitchFamily="18" charset="0"/>
                <a:cs typeface="Times New Roman" panose="02020603050405020304" pitchFamily="18" charset="0"/>
              </a:rPr>
              <a:t>hư viện phong phú cho xử lý NLP và Machine Learning.</a:t>
            </a:r>
            <a:r>
              <a:rPr lang="en-US" sz="1200" dirty="0">
                <a:latin typeface="Times New Roman" panose="02020603050405020304" pitchFamily="18" charset="0"/>
                <a:cs typeface="Times New Roman" panose="02020603050405020304" pitchFamily="18" charset="0"/>
              </a:rPr>
              <a:t>), HTML, </a:t>
            </a:r>
            <a:r>
              <a:rPr lang="vi-VN" sz="1200" dirty="0">
                <a:latin typeface="Times New Roman" panose="02020603050405020304" pitchFamily="18" charset="0"/>
                <a:cs typeface="Times New Roman" panose="02020603050405020304" pitchFamily="18" charset="0"/>
              </a:rPr>
              <a:t>JavaScript</a:t>
            </a:r>
            <a:r>
              <a:rPr lang="en-US" altLang="vi-VN" sz="1200" dirty="0">
                <a:latin typeface="Times New Roman" panose="02020603050405020304" pitchFamily="18" charset="0"/>
                <a:cs typeface="Times New Roman" panose="02020603050405020304" pitchFamily="18" charset="0"/>
              </a:rPr>
              <a:t>, CSS</a:t>
            </a:r>
            <a:r>
              <a:rPr lang="en-US" sz="1200" dirty="0">
                <a:latin typeface="Times New Roman" panose="02020603050405020304" pitchFamily="18" charset="0"/>
                <a:cs typeface="Times New Roman" panose="02020603050405020304" pitchFamily="18" charset="0"/>
              </a:rPr>
              <a:t>. </a:t>
            </a:r>
          </a:p>
          <a:p>
            <a:r>
              <a:rPr lang="en-US" sz="1200" b="1" dirty="0" err="1">
                <a:latin typeface="Times New Roman" panose="02020603050405020304" pitchFamily="18" charset="0"/>
                <a:cs typeface="Times New Roman" panose="02020603050405020304" pitchFamily="18" charset="0"/>
              </a:rPr>
              <a:t>Các</a:t>
            </a:r>
            <a:r>
              <a:rPr lang="en-US" sz="1200" b="1" dirty="0">
                <a:latin typeface="Times New Roman" panose="02020603050405020304" pitchFamily="18" charset="0"/>
                <a:cs typeface="Times New Roman" panose="02020603050405020304" pitchFamily="18" charset="0"/>
              </a:rPr>
              <a:t> </a:t>
            </a:r>
            <a:r>
              <a:rPr lang="vi-VN" sz="1200" b="1" dirty="0">
                <a:latin typeface="Times New Roman" panose="02020603050405020304" pitchFamily="18" charset="0"/>
                <a:cs typeface="Times New Roman" panose="02020603050405020304" pitchFamily="18" charset="0"/>
              </a:rPr>
              <a:t>thư viện </a:t>
            </a:r>
            <a:r>
              <a:rPr lang="en-US" sz="1200" b="1" dirty="0" err="1">
                <a:latin typeface="Times New Roman" panose="02020603050405020304" pitchFamily="18" charset="0"/>
                <a:cs typeface="Times New Roman" panose="02020603050405020304" pitchFamily="18" charset="0"/>
              </a:rPr>
              <a:t>thu</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thập</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dữ</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liệu</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để</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huấn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luyện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mô</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hình</a:t>
            </a:r>
            <a:r>
              <a:rPr lang="en-US" sz="1200" b="1" dirty="0">
                <a:latin typeface="Times New Roman" panose="02020603050405020304" pitchFamily="18" charset="0"/>
                <a:cs typeface="Times New Roman" panose="02020603050405020304" pitchFamily="18" charset="0"/>
              </a:rPr>
              <a:t> Seq2seq:</a:t>
            </a:r>
            <a:r>
              <a:rPr lang="vi-VN" sz="1200" b="1" dirty="0">
                <a:latin typeface="Times New Roman" panose="02020603050405020304" pitchFamily="18" charset="0"/>
                <a:cs typeface="Times New Roman" panose="02020603050405020304" pitchFamily="18" charset="0"/>
              </a:rPr>
              <a:t> </a:t>
            </a:r>
            <a:endParaRPr lang="en-US" sz="12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1200" dirty="0">
                <a:latin typeface="Times New Roman" panose="02020603050405020304" pitchFamily="18" charset="0"/>
                <a:cs typeface="Times New Roman" panose="02020603050405020304" pitchFamily="18" charset="0"/>
              </a:rPr>
              <a:t>BeautifulSoup</a:t>
            </a:r>
            <a:r>
              <a:rPr lang="en-US" sz="1200" dirty="0">
                <a:latin typeface="Times New Roman" panose="02020603050405020304" pitchFamily="18" charset="0"/>
                <a:cs typeface="Times New Roman" panose="02020603050405020304" pitchFamily="18" charset="0"/>
              </a:rPr>
              <a:t> (</a:t>
            </a:r>
            <a:r>
              <a:rPr lang="vi-VN" sz="1200" b="0" i="0" dirty="0">
                <a:effectLst/>
                <a:latin typeface="Times New Roman" panose="02020603050405020304" pitchFamily="18" charset="0"/>
                <a:cs typeface="Times New Roman" panose="02020603050405020304" pitchFamily="18" charset="0"/>
              </a:rPr>
              <a:t>BeautifulSoup là một thư viện Python dùng để lấy dữ liệu ra khỏi các </a:t>
            </a:r>
            <a:r>
              <a:rPr lang="en-US" sz="1200" dirty="0" err="1">
                <a:latin typeface="Times New Roman" panose="02020603050405020304" pitchFamily="18" charset="0"/>
                <a:cs typeface="Times New Roman" panose="02020603050405020304" pitchFamily="18" charset="0"/>
              </a:rPr>
              <a:t>thẻ</a:t>
            </a:r>
            <a:r>
              <a:rPr lang="vi-VN" sz="1200" b="0" i="0" dirty="0">
                <a:effectLst/>
                <a:latin typeface="Times New Roman" panose="02020603050405020304" pitchFamily="18" charset="0"/>
                <a:cs typeface="Times New Roman" panose="02020603050405020304" pitchFamily="18" charset="0"/>
              </a:rPr>
              <a:t> HTML.</a:t>
            </a:r>
            <a:r>
              <a:rPr lang="en-US" sz="1200" b="0" i="0" dirty="0">
                <a:effectLst/>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vi-VN" sz="1200" dirty="0">
                <a:latin typeface="Times New Roman" panose="02020603050405020304" pitchFamily="18" charset="0"/>
                <a:cs typeface="Times New Roman" panose="02020603050405020304" pitchFamily="18" charset="0"/>
              </a:rPr>
              <a:t>Urlopen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a:t>
            </a:r>
            <a:r>
              <a:rPr lang="en-US" sz="1200" b="0" i="0" dirty="0" err="1">
                <a:effectLst/>
                <a:latin typeface="Times New Roman" panose="02020603050405020304" pitchFamily="18" charset="0"/>
                <a:cs typeface="Times New Roman" panose="02020603050405020304" pitchFamily="18" charset="0"/>
              </a:rPr>
              <a:t>ịnh</a:t>
            </a:r>
            <a:r>
              <a:rPr lang="en-US" sz="1200" b="0" i="0" dirty="0">
                <a:effectLst/>
                <a:latin typeface="Times New Roman" panose="02020603050405020304" pitchFamily="18" charset="0"/>
                <a:cs typeface="Times New Roman" panose="02020603050405020304" pitchFamily="18" charset="0"/>
              </a:rPr>
              <a:t> </a:t>
            </a:r>
            <a:r>
              <a:rPr lang="en-US" sz="1200" b="0" i="0" dirty="0" err="1">
                <a:effectLst/>
                <a:latin typeface="Times New Roman" panose="02020603050405020304" pitchFamily="18" charset="0"/>
                <a:cs typeface="Times New Roman" panose="02020603050405020304" pitchFamily="18" charset="0"/>
              </a:rPr>
              <a:t>nghĩa</a:t>
            </a:r>
            <a:r>
              <a:rPr lang="en-US" sz="1200" b="0" i="0" dirty="0">
                <a:effectLst/>
                <a:latin typeface="Times New Roman" panose="02020603050405020304" pitchFamily="18" charset="0"/>
                <a:cs typeface="Times New Roman" panose="02020603050405020304" pitchFamily="18" charset="0"/>
              </a:rPr>
              <a:t> </a:t>
            </a:r>
            <a:r>
              <a:rPr lang="en-US" sz="1200" b="0" i="0" dirty="0" err="1">
                <a:effectLst/>
                <a:latin typeface="Times New Roman" panose="02020603050405020304" pitchFamily="18" charset="0"/>
                <a:cs typeface="Times New Roman" panose="02020603050405020304" pitchFamily="18" charset="0"/>
              </a:rPr>
              <a:t>các</a:t>
            </a:r>
            <a:r>
              <a:rPr lang="en-US" sz="1200" b="0" i="0" dirty="0">
                <a:effectLst/>
                <a:latin typeface="Times New Roman" panose="02020603050405020304" pitchFamily="18" charset="0"/>
                <a:cs typeface="Times New Roman" panose="02020603050405020304" pitchFamily="18" charset="0"/>
              </a:rPr>
              <a:t> </a:t>
            </a:r>
            <a:r>
              <a:rPr lang="en-US" sz="1200" b="0" i="0" dirty="0" err="1">
                <a:effectLst/>
                <a:latin typeface="Times New Roman" panose="02020603050405020304" pitchFamily="18" charset="0"/>
                <a:cs typeface="Times New Roman" panose="02020603050405020304" pitchFamily="18" charset="0"/>
              </a:rPr>
              <a:t>hàm</a:t>
            </a:r>
            <a:r>
              <a:rPr lang="en-US" sz="1200" b="0" i="0" dirty="0">
                <a:effectLst/>
                <a:latin typeface="Times New Roman" panose="02020603050405020304" pitchFamily="18" charset="0"/>
                <a:cs typeface="Times New Roman" panose="02020603050405020304" pitchFamily="18" charset="0"/>
              </a:rPr>
              <a:t> </a:t>
            </a:r>
            <a:r>
              <a:rPr lang="en-US" sz="1200" b="0" i="0" dirty="0" err="1">
                <a:effectLst/>
                <a:latin typeface="Times New Roman" panose="02020603050405020304" pitchFamily="18" charset="0"/>
                <a:cs typeface="Times New Roman" panose="02020603050405020304" pitchFamily="18" charset="0"/>
              </a:rPr>
              <a:t>và</a:t>
            </a:r>
            <a:r>
              <a:rPr lang="en-US" sz="1200" b="0" i="0" dirty="0">
                <a:effectLst/>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class</a:t>
            </a:r>
            <a:r>
              <a:rPr lang="en-US" sz="1200" b="0" i="0" dirty="0">
                <a:effectLst/>
                <a:latin typeface="Times New Roman" panose="02020603050405020304" pitchFamily="18" charset="0"/>
                <a:cs typeface="Times New Roman" panose="02020603050405020304" pitchFamily="18" charset="0"/>
              </a:rPr>
              <a:t> </a:t>
            </a:r>
            <a:r>
              <a:rPr lang="en-US" sz="1200" b="0" i="0" dirty="0" err="1">
                <a:effectLst/>
                <a:latin typeface="Times New Roman" panose="02020603050405020304" pitchFamily="18" charset="0"/>
                <a:cs typeface="Times New Roman" panose="02020603050405020304" pitchFamily="18" charset="0"/>
              </a:rPr>
              <a:t>giúp</a:t>
            </a:r>
            <a:r>
              <a:rPr lang="en-US" sz="1200" b="0" i="0" dirty="0">
                <a:effectLst/>
                <a:latin typeface="Times New Roman" panose="02020603050405020304" pitchFamily="18" charset="0"/>
                <a:cs typeface="Times New Roman" panose="02020603050405020304" pitchFamily="18" charset="0"/>
              </a:rPr>
              <a:t> </a:t>
            </a:r>
            <a:r>
              <a:rPr lang="en-US" sz="1200" b="0" i="0" dirty="0" err="1">
                <a:effectLst/>
                <a:latin typeface="Times New Roman" panose="02020603050405020304" pitchFamily="18" charset="0"/>
                <a:cs typeface="Times New Roman" panose="02020603050405020304" pitchFamily="18" charset="0"/>
              </a:rPr>
              <a:t>thao</a:t>
            </a:r>
            <a:r>
              <a:rPr lang="en-US" sz="1200" b="0" i="0" dirty="0">
                <a:effectLst/>
                <a:latin typeface="Times New Roman" panose="02020603050405020304" pitchFamily="18" charset="0"/>
                <a:cs typeface="Times New Roman" panose="02020603050405020304" pitchFamily="18" charset="0"/>
              </a:rPr>
              <a:t> </a:t>
            </a:r>
            <a:r>
              <a:rPr lang="en-US" sz="1200" b="0" i="0" dirty="0" err="1">
                <a:effectLst/>
                <a:latin typeface="Times New Roman" panose="02020603050405020304" pitchFamily="18" charset="0"/>
                <a:cs typeface="Times New Roman" panose="02020603050405020304" pitchFamily="18" charset="0"/>
              </a:rPr>
              <a:t>tác</a:t>
            </a:r>
            <a:r>
              <a:rPr lang="en-US" sz="1200" b="0" i="0" dirty="0">
                <a:effectLst/>
                <a:latin typeface="Times New Roman" panose="02020603050405020304" pitchFamily="18" charset="0"/>
                <a:cs typeface="Times New Roman" panose="02020603050405020304" pitchFamily="18" charset="0"/>
              </a:rPr>
              <a:t> </a:t>
            </a:r>
            <a:r>
              <a:rPr lang="en-US" sz="1200" b="0" i="0" dirty="0" err="1">
                <a:effectLst/>
                <a:latin typeface="Times New Roman" panose="02020603050405020304" pitchFamily="18" charset="0"/>
                <a:cs typeface="Times New Roman" panose="02020603050405020304" pitchFamily="18" charset="0"/>
              </a:rPr>
              <a:t>với</a:t>
            </a:r>
            <a:r>
              <a:rPr lang="en-US" sz="1200" b="0" i="0" dirty="0">
                <a:effectLst/>
                <a:latin typeface="Times New Roman" panose="02020603050405020304" pitchFamily="18" charset="0"/>
                <a:cs typeface="Times New Roman" panose="02020603050405020304" pitchFamily="18" charset="0"/>
              </a:rPr>
              <a:t> URL), </a:t>
            </a:r>
            <a:r>
              <a:rPr lang="vi-VN" sz="1200" dirty="0">
                <a:latin typeface="Times New Roman" panose="02020603050405020304" pitchFamily="18" charset="0"/>
                <a:cs typeface="Times New Roman" panose="02020603050405020304" pitchFamily="18" charset="0"/>
              </a:rPr>
              <a:t> tự động hóa việc thu thập thông tin từ các bài báo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trang</a:t>
            </a:r>
            <a:r>
              <a:rPr lang="en-US" sz="1200"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vnexpress</a:t>
            </a:r>
            <a:r>
              <a:rPr lang="vi-VN" sz="1200" dirty="0">
                <a:latin typeface="Times New Roman" panose="02020603050405020304" pitchFamily="18" charset="0"/>
                <a:cs typeface="Times New Roman" panose="02020603050405020304" pitchFamily="18" charset="0"/>
              </a:rPr>
              <a:t>. </a:t>
            </a:r>
          </a:p>
          <a:p>
            <a:pPr>
              <a:buFont typeface="Arial" panose="020B0604020202020204" pitchFamily="34" charset="0"/>
            </a:pPr>
            <a:r>
              <a:rPr lang="en-US" sz="1200" b="1" dirty="0" err="1">
                <a:latin typeface="Times New Roman" panose="02020603050405020304" pitchFamily="18" charset="0"/>
                <a:cs typeface="Times New Roman" panose="02020603050405020304" pitchFamily="18" charset="0"/>
                <a:sym typeface="+mn-ea"/>
              </a:rPr>
              <a:t>Các</a:t>
            </a:r>
            <a:r>
              <a:rPr lang="en-US" sz="1200" b="1" dirty="0">
                <a:latin typeface="Times New Roman" panose="02020603050405020304" pitchFamily="18" charset="0"/>
                <a:cs typeface="Times New Roman" panose="02020603050405020304" pitchFamily="18" charset="0"/>
                <a:sym typeface="+mn-ea"/>
              </a:rPr>
              <a:t> </a:t>
            </a:r>
            <a:r>
              <a:rPr lang="vi-VN" sz="1200" b="1" dirty="0">
                <a:latin typeface="Times New Roman" panose="02020603050405020304" pitchFamily="18" charset="0"/>
                <a:cs typeface="Times New Roman" panose="02020603050405020304" pitchFamily="18" charset="0"/>
                <a:sym typeface="+mn-ea"/>
              </a:rPr>
              <a:t>thư viện</a:t>
            </a:r>
            <a:r>
              <a:rPr lang="en-US" sz="1200" b="1" dirty="0">
                <a:latin typeface="Times New Roman" panose="02020603050405020304" pitchFamily="18" charset="0"/>
                <a:cs typeface="Times New Roman" panose="02020603050405020304" pitchFamily="18" charset="0"/>
                <a:sym typeface="+mn-ea"/>
              </a:rPr>
              <a:t> </a:t>
            </a:r>
            <a:r>
              <a:rPr lang="en-US" sz="1200" b="1" dirty="0" err="1">
                <a:latin typeface="Times New Roman" panose="02020603050405020304" pitchFamily="18" charset="0"/>
                <a:cs typeface="Times New Roman" panose="02020603050405020304" pitchFamily="18" charset="0"/>
                <a:sym typeface="+mn-ea"/>
              </a:rPr>
              <a:t>huấn</a:t>
            </a:r>
            <a:r>
              <a:rPr lang="en-US" sz="1200" b="1" dirty="0">
                <a:latin typeface="Times New Roman" panose="02020603050405020304" pitchFamily="18" charset="0"/>
                <a:cs typeface="Times New Roman" panose="02020603050405020304" pitchFamily="18" charset="0"/>
                <a:sym typeface="+mn-ea"/>
              </a:rPr>
              <a:t> </a:t>
            </a:r>
            <a:r>
              <a:rPr lang="en-US" sz="1200" b="1" dirty="0" err="1">
                <a:latin typeface="Times New Roman" panose="02020603050405020304" pitchFamily="18" charset="0"/>
                <a:cs typeface="Times New Roman" panose="02020603050405020304" pitchFamily="18" charset="0"/>
                <a:sym typeface="+mn-ea"/>
              </a:rPr>
              <a:t>luyện</a:t>
            </a:r>
            <a:r>
              <a:rPr lang="en-US" sz="1200" b="1" dirty="0">
                <a:latin typeface="Times New Roman" panose="02020603050405020304" pitchFamily="18" charset="0"/>
                <a:cs typeface="Times New Roman" panose="02020603050405020304" pitchFamily="18" charset="0"/>
                <a:sym typeface="+mn-ea"/>
              </a:rPr>
              <a:t> </a:t>
            </a:r>
            <a:r>
              <a:rPr lang="en-US" sz="1200" b="1" dirty="0" err="1">
                <a:latin typeface="Times New Roman" panose="02020603050405020304" pitchFamily="18" charset="0"/>
                <a:cs typeface="Times New Roman" panose="02020603050405020304" pitchFamily="18" charset="0"/>
                <a:sym typeface="+mn-ea"/>
              </a:rPr>
              <a:t>mô</a:t>
            </a:r>
            <a:r>
              <a:rPr lang="en-US" sz="1200" b="1" dirty="0">
                <a:latin typeface="Times New Roman" panose="02020603050405020304" pitchFamily="18" charset="0"/>
                <a:cs typeface="Times New Roman" panose="02020603050405020304" pitchFamily="18" charset="0"/>
                <a:sym typeface="+mn-ea"/>
              </a:rPr>
              <a:t> </a:t>
            </a:r>
            <a:r>
              <a:rPr lang="en-US" sz="1200" b="1" dirty="0" err="1">
                <a:latin typeface="Times New Roman" panose="02020603050405020304" pitchFamily="18" charset="0"/>
                <a:cs typeface="Times New Roman" panose="02020603050405020304" pitchFamily="18" charset="0"/>
                <a:sym typeface="+mn-ea"/>
              </a:rPr>
              <a:t>hình</a:t>
            </a:r>
            <a:r>
              <a:rPr lang="en-US" sz="1200" b="1" dirty="0">
                <a:latin typeface="Times New Roman" panose="02020603050405020304" pitchFamily="18" charset="0"/>
                <a:cs typeface="Times New Roman" panose="02020603050405020304" pitchFamily="18" charset="0"/>
                <a:sym typeface="+mn-ea"/>
              </a:rPr>
              <a:t> Seq2seq:</a:t>
            </a:r>
            <a:endParaRPr lang="en-US" sz="1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t>
            </a:r>
            <a:r>
              <a:rPr lang="vi-VN" sz="1200" b="0" i="0" dirty="0">
                <a:effectLst/>
                <a:latin typeface="Times New Roman" panose="02020603050405020304" pitchFamily="18" charset="0"/>
                <a:cs typeface="Times New Roman" panose="02020603050405020304" pitchFamily="18" charset="0"/>
              </a:rPr>
              <a:t>Keras</a:t>
            </a:r>
            <a:r>
              <a:rPr lang="en-US" sz="1200" b="0" i="0" dirty="0">
                <a:effectLst/>
                <a:latin typeface="Times New Roman" panose="02020603050405020304" pitchFamily="18" charset="0"/>
                <a:cs typeface="Times New Roman" panose="02020603050405020304" pitchFamily="18" charset="0"/>
              </a:rPr>
              <a:t>, TensorFlow) t</a:t>
            </a:r>
            <a:r>
              <a:rPr lang="vi-VN" sz="1200" b="0" i="0" dirty="0">
                <a:effectLst/>
                <a:latin typeface="Times New Roman" panose="02020603050405020304" pitchFamily="18" charset="0"/>
                <a:cs typeface="Times New Roman" panose="02020603050405020304" pitchFamily="18" charset="0"/>
              </a:rPr>
              <a:t>hư viện mã nguồn mở được sử dụng rộng rãi trong lĩnh vực deep learning (học sâu) và mạng nơ-ron</a:t>
            </a:r>
            <a:r>
              <a:rPr lang="en-US" sz="1200" b="0" i="0" dirty="0">
                <a:effectLst/>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200" dirty="0">
                <a:solidFill>
                  <a:srgbClr val="1B1B1B"/>
                </a:solidFill>
                <a:latin typeface="Times New Roman" panose="02020603050405020304" pitchFamily="18" charset="0"/>
                <a:cs typeface="Times New Roman" panose="02020603050405020304" pitchFamily="18" charset="0"/>
              </a:rPr>
              <a:t>NLTK </a:t>
            </a:r>
            <a:r>
              <a:rPr lang="vi-VN" sz="1200" b="0" i="0" dirty="0">
                <a:solidFill>
                  <a:srgbClr val="1B1B1B"/>
                </a:solidFill>
                <a:effectLst/>
                <a:latin typeface="Times New Roman" panose="02020603050405020304" pitchFamily="18" charset="0"/>
                <a:cs typeface="Times New Roman" panose="02020603050405020304" pitchFamily="18" charset="0"/>
              </a:rPr>
              <a:t>- Natural Language Toolkit là một trong những thư viện open-source xử lí ngôn ngữ tự nhiên.  </a:t>
            </a:r>
            <a:endParaRPr lang="en-US" sz="1200" b="0" i="0" dirty="0">
              <a:solidFill>
                <a:srgbClr val="1B1B1B"/>
              </a:solidFill>
              <a:effectLst/>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95FCB1A-8F06-4DBB-B234-EDC3DBBE2789}" type="slidenum">
              <a:rPr lang="vi-VN" smtClean="0"/>
              <a:t>9</a:t>
            </a:fld>
            <a:endParaRPr lang="vi-V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này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giảm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hình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việc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học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hệ</a:t>
            </a:r>
            <a:r>
              <a:rPr lang="en-US" sz="1200" dirty="0">
                <a:latin typeface="Times New Roman" panose="02020603050405020304" pitchFamily="18" charset="0"/>
                <a:cs typeface="Times New Roman" panose="02020603050405020304" pitchFamily="18" charset="0"/>
              </a:rPr>
              <a:t> ở xa, </a:t>
            </a:r>
            <a:r>
              <a:rPr lang="en-US" sz="1200" dirty="0" err="1">
                <a:latin typeface="Times New Roman" panose="02020603050405020304" pitchFamily="18" charset="0"/>
                <a:cs typeface="Times New Roman" panose="02020603050405020304" pitchFamily="18" charset="0"/>
              </a:rPr>
              <a:t>dẫn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đến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việc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lý</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ngữ</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dài</a:t>
            </a:r>
            <a:r>
              <a:rPr lang="en-US" sz="1200" dirty="0">
                <a:latin typeface="Times New Roman" panose="02020603050405020304" pitchFamily="18" charset="0"/>
                <a:cs typeface="Times New Roman" panose="02020603050405020304" pitchFamily="18" charset="0"/>
              </a:rPr>
              <a:t>.</a:t>
            </a:r>
            <a:endParaRPr lang="en-US" b="0" i="0" dirty="0">
              <a:solidFill>
                <a:srgbClr val="333333"/>
              </a:solidFill>
              <a:effectLst/>
              <a:latin typeface="Helvetica Neue"/>
            </a:endParaRPr>
          </a:p>
          <a:p>
            <a:r>
              <a:rPr lang="vi-VN" b="0" i="0" dirty="0">
                <a:solidFill>
                  <a:srgbClr val="333333"/>
                </a:solidFill>
                <a:effectLst/>
                <a:latin typeface="Helvetica Neue"/>
              </a:rPr>
              <a:t>kiến trúc gồm một tầng ẩn là hàm tanh như bên dưới.</a:t>
            </a:r>
            <a:br>
              <a:rPr lang="en-US" dirty="0"/>
            </a:br>
            <a:r>
              <a:rPr lang="vi-VN" dirty="0"/>
              <a:t>Ý tưởng là sử dụng chuỗi thông tin mà mỗi từ sẽ lưu lại ngữ cảnh của các từ trước đó và dự đoán từ tiếp theo dựa trên toàn bộ tập từ điển.</a:t>
            </a:r>
          </a:p>
          <a:p>
            <a:r>
              <a:rPr lang="vi-VN" dirty="0"/>
              <a:t>Ví dụ: với chuỗi “tôi đi học,” RNN sẽ tạo ra một trạng thái ẩn (</a:t>
            </a:r>
            <a:r>
              <a:rPr lang="vi-VN" i="1" dirty="0"/>
              <a:t>hidden state</a:t>
            </a:r>
            <a:r>
              <a:rPr lang="vi-VN" dirty="0"/>
              <a:t>) cho mỗi từ để lưu ngữ cảnh:</a:t>
            </a:r>
          </a:p>
          <a:p>
            <a:pPr>
              <a:buFont typeface="Arial" panose="020B0604020202020204" pitchFamily="34" charset="0"/>
              <a:buChar char="•"/>
            </a:pPr>
            <a:r>
              <a:rPr lang="vi-VN" dirty="0"/>
              <a:t>Khi xử lý từ "tôi," RNN tạo ra trạng thái ẩn chứa thông tin về "tôi."</a:t>
            </a:r>
          </a:p>
          <a:p>
            <a:pPr>
              <a:buFont typeface="Arial" panose="020B0604020202020204" pitchFamily="34" charset="0"/>
              <a:buChar char="•"/>
            </a:pPr>
            <a:r>
              <a:rPr lang="vi-VN" dirty="0"/>
              <a:t>Đến từ "đi," trạng thái ẩn được cập nhật dựa trên thông tin của cả "tôi" và "đi," giúp RNN hiểu ý nghĩa hành động.</a:t>
            </a:r>
          </a:p>
          <a:p>
            <a:pPr>
              <a:buFont typeface="Arial" panose="020B0604020202020204" pitchFamily="34" charset="0"/>
              <a:buChar char="•"/>
            </a:pPr>
            <a:r>
              <a:rPr lang="vi-VN" dirty="0"/>
              <a:t>Cuối cùng, từ "học" được xử lý dựa trên ngữ cảnh của "tôi" và "đi," giúp RNN hiểu toàn bộ cụm “tôi đi học.”</a:t>
            </a:r>
          </a:p>
        </p:txBody>
      </p:sp>
      <p:sp>
        <p:nvSpPr>
          <p:cNvPr id="4" name="Slide Number Placeholder 3"/>
          <p:cNvSpPr>
            <a:spLocks noGrp="1"/>
          </p:cNvSpPr>
          <p:nvPr>
            <p:ph type="sldNum" sz="quarter" idx="5"/>
          </p:nvPr>
        </p:nvSpPr>
        <p:spPr/>
        <p:txBody>
          <a:bodyPr/>
          <a:lstStyle/>
          <a:p>
            <a:fld id="{C6DFAE27-AA58-430C-B843-881AD39F8342}"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vi-V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vi-V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vi-V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vi-V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vi-V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vi-V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vi-V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vi-V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8BAB621-5BB8-4C64-B015-1048832EA0B2}" type="datetimeFigureOut">
              <a:rPr lang="vi-VN" smtClean="0"/>
              <a:t>11/12/2024</a:t>
            </a:fld>
            <a:endParaRPr lang="vi-V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vi-V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69D6B98-C75F-4918-AEA2-7B1ACFBF088D}" type="slidenum">
              <a:rPr lang="vi-VN" smtClean="0"/>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stretch>
            <a:fillRect/>
          </a:stretch>
        </p:blipFill>
        <p:spPr>
          <a:xfrm>
            <a:off x="895057" y="199401"/>
            <a:ext cx="902286" cy="902286"/>
          </a:xfrm>
          <a:prstGeom prst="rect">
            <a:avLst/>
          </a:prstGeom>
        </p:spPr>
      </p:pic>
      <p:sp>
        <p:nvSpPr>
          <p:cNvPr id="8" name="Rounded Rectangle 7"/>
          <p:cNvSpPr/>
          <p:nvPr userDrawn="1"/>
        </p:nvSpPr>
        <p:spPr>
          <a:xfrm>
            <a:off x="136478" y="158457"/>
            <a:ext cx="11941791" cy="6542594"/>
          </a:xfrm>
          <a:prstGeom prst="roundRect">
            <a:avLst/>
          </a:prstGeom>
          <a:no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9" name="Rounded Rectangle 8"/>
          <p:cNvSpPr/>
          <p:nvPr userDrawn="1"/>
        </p:nvSpPr>
        <p:spPr>
          <a:xfrm>
            <a:off x="409433" y="1351128"/>
            <a:ext cx="45719" cy="4667535"/>
          </a:xfrm>
          <a:prstGeom prst="roundRec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ounded Rectangle 9"/>
          <p:cNvSpPr/>
          <p:nvPr userDrawn="1"/>
        </p:nvSpPr>
        <p:spPr>
          <a:xfrm flipV="1">
            <a:off x="163774" y="1714842"/>
            <a:ext cx="1146412" cy="45719"/>
          </a:xfrm>
          <a:prstGeom prst="roundRec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6.xml"/><Relationship Id="rId18" Type="http://schemas.openxmlformats.org/officeDocument/2006/relationships/image" Target="../media/image37.png"/><Relationship Id="rId3" Type="http://schemas.openxmlformats.org/officeDocument/2006/relationships/customXml" Target="../ink/ink1.xml"/><Relationship Id="rId21" Type="http://schemas.openxmlformats.org/officeDocument/2006/relationships/image" Target="../media/image38.png"/><Relationship Id="rId7" Type="http://schemas.openxmlformats.org/officeDocument/2006/relationships/customXml" Target="../ink/ink3.xml"/><Relationship Id="rId12" Type="http://schemas.openxmlformats.org/officeDocument/2006/relationships/image" Target="../media/image34.png"/><Relationship Id="rId17" Type="http://schemas.openxmlformats.org/officeDocument/2006/relationships/customXml" Target="../ink/ink8.xml"/><Relationship Id="rId2" Type="http://schemas.openxmlformats.org/officeDocument/2006/relationships/notesSlide" Target="../notesSlides/notesSlide28.xml"/><Relationship Id="rId16" Type="http://schemas.openxmlformats.org/officeDocument/2006/relationships/image" Target="../media/image36.png"/><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customXml" Target="../ink/ink5.xml"/><Relationship Id="rId24" Type="http://schemas.openxmlformats.org/officeDocument/2006/relationships/image" Target="../media/image31.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39.png"/><Relationship Id="rId10" Type="http://schemas.openxmlformats.org/officeDocument/2006/relationships/image" Target="../media/image33.png"/><Relationship Id="rId19" Type="http://schemas.openxmlformats.org/officeDocument/2006/relationships/customXml" Target="../ink/ink9.xml"/><Relationship Id="rId4" Type="http://schemas.openxmlformats.org/officeDocument/2006/relationships/image" Target="../media/image300.png"/><Relationship Id="rId9" Type="http://schemas.openxmlformats.org/officeDocument/2006/relationships/customXml" Target="../ink/ink4.xml"/><Relationship Id="rId14" Type="http://schemas.openxmlformats.org/officeDocument/2006/relationships/image" Target="../media/image35.png"/><Relationship Id="rId22" Type="http://schemas.openxmlformats.org/officeDocument/2006/relationships/customXml" Target="../ink/ink11.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17.xml"/><Relationship Id="rId18" Type="http://schemas.openxmlformats.org/officeDocument/2006/relationships/image" Target="../media/image32.jpe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37.png"/><Relationship Id="rId17" Type="http://schemas.openxmlformats.org/officeDocument/2006/relationships/image" Target="../media/image39.png"/><Relationship Id="rId2" Type="http://schemas.openxmlformats.org/officeDocument/2006/relationships/notesSlide" Target="../notesSlides/notesSlide29.xml"/><Relationship Id="rId16"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300.png"/><Relationship Id="rId9" Type="http://schemas.openxmlformats.org/officeDocument/2006/relationships/customXml" Target="../ink/ink15.xml"/><Relationship Id="rId14" Type="http://schemas.openxmlformats.org/officeDocument/2006/relationships/customXml" Target="../ink/ink18.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65028" y="372140"/>
            <a:ext cx="9212238" cy="892552"/>
          </a:xfrm>
          <a:prstGeom prst="rect">
            <a:avLst/>
          </a:prstGeom>
          <a:noFill/>
        </p:spPr>
        <p:txBody>
          <a:bodyPr wrap="square" rtlCol="0">
            <a:spAutoFit/>
          </a:bodyPr>
          <a:lstStyle/>
          <a:p>
            <a:pPr algn="ctr"/>
            <a:r>
              <a:rPr lang="vi-VN" sz="2600" b="1" dirty="0">
                <a:solidFill>
                  <a:srgbClr val="0070C0"/>
                </a:solidFill>
                <a:latin typeface="+mj-lt"/>
              </a:rPr>
              <a:t>ĐẠI HỌC CẦN THƠ</a:t>
            </a:r>
            <a:br>
              <a:rPr lang="vi-VN" sz="2600" b="1" dirty="0">
                <a:solidFill>
                  <a:srgbClr val="0070C0"/>
                </a:solidFill>
                <a:latin typeface="+mj-lt"/>
              </a:rPr>
            </a:br>
            <a:r>
              <a:rPr lang="vi-VN" sz="2600" b="1" dirty="0">
                <a:solidFill>
                  <a:srgbClr val="0070C0"/>
                </a:solidFill>
                <a:latin typeface="+mj-lt"/>
              </a:rPr>
              <a:t>TRƯỜNG CÔNG NGHỆ THÔNG TIN VÀ TRUYỀN THÔNG</a:t>
            </a:r>
          </a:p>
        </p:txBody>
      </p:sp>
      <p:sp>
        <p:nvSpPr>
          <p:cNvPr id="12" name="TextBox 11"/>
          <p:cNvSpPr txBox="1"/>
          <p:nvPr/>
        </p:nvSpPr>
        <p:spPr>
          <a:xfrm>
            <a:off x="2131820" y="2276722"/>
            <a:ext cx="8278653" cy="707886"/>
          </a:xfrm>
          <a:prstGeom prst="rect">
            <a:avLst/>
          </a:prstGeom>
          <a:noFill/>
        </p:spPr>
        <p:txBody>
          <a:bodyPr wrap="square" rtlCol="0">
            <a:spAutoFit/>
          </a:bodyPr>
          <a:lstStyle/>
          <a:p>
            <a:r>
              <a:rPr lang="vi-VN" sz="4000" b="1" dirty="0">
                <a:solidFill>
                  <a:srgbClr val="0070C0"/>
                </a:solidFill>
                <a:latin typeface="+mj-lt"/>
              </a:rPr>
              <a:t>BẢO VỆ LUẬN VĂN </a:t>
            </a:r>
            <a:r>
              <a:rPr lang="en-US" sz="4000" b="1" dirty="0">
                <a:solidFill>
                  <a:srgbClr val="0070C0"/>
                </a:solidFill>
                <a:latin typeface="Times New Roman" panose="02020603050405020304" pitchFamily="18" charset="0"/>
                <a:cs typeface="Times New Roman" panose="02020603050405020304" pitchFamily="18" charset="0"/>
              </a:rPr>
              <a:t>TỐT NGHIỆP</a:t>
            </a:r>
            <a:endParaRPr lang="vi-VN" sz="4000" b="1" dirty="0">
              <a:solidFill>
                <a:srgbClr val="0070C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897116" y="3222495"/>
            <a:ext cx="10397768" cy="1200329"/>
          </a:xfrm>
          <a:prstGeom prst="rect">
            <a:avLst/>
          </a:prstGeom>
          <a:noFill/>
        </p:spPr>
        <p:txBody>
          <a:bodyPr wrap="square" rtlCol="0">
            <a:spAutoFit/>
          </a:bodyPr>
          <a:lstStyle/>
          <a:p>
            <a:pPr algn="ctr"/>
            <a:r>
              <a:rPr lang="vi-VN" sz="3600" b="1" i="0" dirty="0">
                <a:solidFill>
                  <a:srgbClr val="FF0000"/>
                </a:solidFill>
                <a:effectLst/>
                <a:latin typeface="+mj-lt"/>
              </a:rPr>
              <a:t>Xây dựng hệ thống Chatbot cho Trường Đại học Y Dược Cần Thơ</a:t>
            </a:r>
            <a:endParaRPr lang="vi-VN" sz="3600" b="1" dirty="0">
              <a:solidFill>
                <a:srgbClr val="FF0000"/>
              </a:solidFill>
              <a:latin typeface="+mj-lt"/>
              <a:cs typeface="Times New Roman" panose="02020603050405020304" pitchFamily="18" charset="0"/>
            </a:endParaRPr>
          </a:p>
        </p:txBody>
      </p:sp>
      <p:sp>
        <p:nvSpPr>
          <p:cNvPr id="14" name="TextBox 13"/>
          <p:cNvSpPr txBox="1"/>
          <p:nvPr/>
        </p:nvSpPr>
        <p:spPr>
          <a:xfrm>
            <a:off x="1215401" y="4660711"/>
            <a:ext cx="3520288" cy="707886"/>
          </a:xfrm>
          <a:prstGeom prst="rect">
            <a:avLst/>
          </a:prstGeom>
          <a:noFill/>
        </p:spPr>
        <p:txBody>
          <a:bodyPr wrap="square" rtlCol="0">
            <a:spAutoFit/>
          </a:bodyPr>
          <a:lstStyle/>
          <a:p>
            <a:pPr algn="ctr"/>
            <a:r>
              <a:rPr lang="vi-VN" sz="2000" b="1" dirty="0">
                <a:latin typeface="+mj-lt"/>
              </a:rPr>
              <a:t>Người hướng dẫn</a:t>
            </a:r>
          </a:p>
          <a:p>
            <a:pPr algn="ctr"/>
            <a:r>
              <a:rPr lang="vi-VN" sz="2000" b="1" dirty="0">
                <a:latin typeface="+mj-lt"/>
              </a:rPr>
              <a:t>PGS.TS. ĐỖ THANH NGHỊ</a:t>
            </a:r>
          </a:p>
        </p:txBody>
      </p:sp>
      <p:sp>
        <p:nvSpPr>
          <p:cNvPr id="15" name="TextBox 14"/>
          <p:cNvSpPr txBox="1"/>
          <p:nvPr/>
        </p:nvSpPr>
        <p:spPr>
          <a:xfrm>
            <a:off x="6603999" y="4603255"/>
            <a:ext cx="5044476" cy="1015663"/>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Sinh</a:t>
            </a:r>
            <a:r>
              <a:rPr lang="vi-VN" sz="2000" b="1" dirty="0">
                <a:latin typeface="Times New Roman" panose="02020603050405020304" pitchFamily="18" charset="0"/>
                <a:cs typeface="Times New Roman" panose="02020603050405020304" pitchFamily="18" charset="0"/>
              </a:rPr>
              <a:t> viên thực hiện</a:t>
            </a:r>
            <a:endParaRPr lang="en-US" sz="2000" b="1" dirty="0">
              <a:latin typeface="Times New Roman" panose="02020603050405020304" pitchFamily="18" charset="0"/>
              <a:cs typeface="Times New Roman" panose="02020603050405020304" pitchFamily="18" charset="0"/>
            </a:endParaRPr>
          </a:p>
          <a:p>
            <a:pPr algn="ctr"/>
            <a:r>
              <a:rPr lang="vi-VN" sz="2000" b="1" dirty="0">
                <a:latin typeface="Times New Roman" panose="02020603050405020304" pitchFamily="18" charset="0"/>
                <a:cs typeface="Times New Roman" panose="02020603050405020304" pitchFamily="18" charset="0"/>
              </a:rPr>
              <a:t>N</a:t>
            </a:r>
            <a:r>
              <a:rPr lang="en-US" sz="2000" b="1" dirty="0">
                <a:latin typeface="Times New Roman" panose="02020603050405020304" pitchFamily="18" charset="0"/>
                <a:cs typeface="Times New Roman" panose="02020603050405020304" pitchFamily="18" charset="0"/>
              </a:rPr>
              <a:t>GÔ THANH PHƯƠNG</a:t>
            </a:r>
            <a:r>
              <a:rPr lang="vi-VN"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a:t>
            </a:r>
            <a:r>
              <a:rPr lang="vi-VN" sz="2000" b="1"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B2004803</a:t>
            </a:r>
            <a:r>
              <a:rPr lang="vi-VN"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   PHẠM THÀNH TUẤN LỘC (B2013481)</a:t>
            </a:r>
            <a:endParaRPr lang="vi-VN"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321F51E-EE9A-CFB8-32F4-1D8D545477D4}"/>
              </a:ext>
            </a:extLst>
          </p:cNvPr>
          <p:cNvSpPr txBox="1"/>
          <p:nvPr/>
        </p:nvSpPr>
        <p:spPr>
          <a:xfrm>
            <a:off x="3945466" y="6301194"/>
            <a:ext cx="4617156" cy="369332"/>
          </a:xfrm>
          <a:prstGeom prst="rect">
            <a:avLst/>
          </a:prstGeom>
          <a:noFill/>
        </p:spPr>
        <p:txBody>
          <a:bodyPr wrap="square" rtlCol="0">
            <a:spAutoFit/>
          </a:bodyPr>
          <a:lstStyle/>
          <a:p>
            <a:r>
              <a:rPr lang="en-US" dirty="0" err="1"/>
              <a:t>Cần</a:t>
            </a:r>
            <a:r>
              <a:rPr lang="en-US" dirty="0"/>
              <a:t> </a:t>
            </a:r>
            <a:r>
              <a:rPr lang="en-US" dirty="0" err="1"/>
              <a:t>Thơ</a:t>
            </a:r>
            <a:r>
              <a:rPr lang="en-US" dirty="0"/>
              <a:t>, </a:t>
            </a:r>
            <a:r>
              <a:rPr lang="en-US" dirty="0" err="1"/>
              <a:t>ngày</a:t>
            </a:r>
            <a:r>
              <a:rPr lang="en-US" dirty="0"/>
              <a:t> 11 </a:t>
            </a:r>
            <a:r>
              <a:rPr lang="en-US" dirty="0" err="1"/>
              <a:t>tháng</a:t>
            </a:r>
            <a:r>
              <a:rPr lang="en-US" dirty="0"/>
              <a:t> 12 </a:t>
            </a:r>
            <a:r>
              <a:rPr lang="en-US" dirty="0" err="1"/>
              <a:t>năm</a:t>
            </a:r>
            <a:r>
              <a:rPr lang="en-US" dirty="0"/>
              <a:t> 2024</a:t>
            </a:r>
          </a:p>
        </p:txBody>
      </p:sp>
      <p:sp>
        <p:nvSpPr>
          <p:cNvPr id="3" name="TextBox 2">
            <a:extLst>
              <a:ext uri="{FF2B5EF4-FFF2-40B4-BE49-F238E27FC236}">
                <a16:creationId xmlns:a16="http://schemas.microsoft.com/office/drawing/2014/main" id="{55F4C2C6-615A-C583-9360-C378ED33082E}"/>
              </a:ext>
            </a:extLst>
          </p:cNvPr>
          <p:cNvSpPr txBox="1"/>
          <p:nvPr/>
        </p:nvSpPr>
        <p:spPr>
          <a:xfrm>
            <a:off x="2485940" y="1372949"/>
            <a:ext cx="7814252" cy="523220"/>
          </a:xfrm>
          <a:prstGeom prst="rect">
            <a:avLst/>
          </a:prstGeom>
          <a:noFill/>
        </p:spPr>
        <p:txBody>
          <a:bodyPr wrap="square" rtlCol="0">
            <a:spAutoFit/>
          </a:bodyPr>
          <a:lstStyle/>
          <a:p>
            <a:r>
              <a:rPr lang="en-US" sz="2800" b="1" dirty="0" err="1">
                <a:solidFill>
                  <a:srgbClr val="0070C0"/>
                </a:solidFill>
                <a:latin typeface="Times New Roman" panose="02020603050405020304" pitchFamily="18" charset="0"/>
                <a:cs typeface="Times New Roman" panose="02020603050405020304" pitchFamily="18" charset="0"/>
              </a:rPr>
              <a:t>Ngàng</a:t>
            </a:r>
            <a:r>
              <a:rPr lang="en-US" sz="2800" b="1" dirty="0">
                <a:solidFill>
                  <a:srgbClr val="0070C0"/>
                </a:solidFill>
                <a:latin typeface="Times New Roman" panose="02020603050405020304" pitchFamily="18" charset="0"/>
                <a:cs typeface="Times New Roman" panose="02020603050405020304" pitchFamily="18" charset="0"/>
              </a:rPr>
              <a:t> </a:t>
            </a:r>
            <a:r>
              <a:rPr lang="en-US" sz="2800" b="1" dirty="0" err="1">
                <a:solidFill>
                  <a:srgbClr val="0070C0"/>
                </a:solidFill>
                <a:latin typeface="Times New Roman" panose="02020603050405020304" pitchFamily="18" charset="0"/>
                <a:cs typeface="Times New Roman" panose="02020603050405020304" pitchFamily="18" charset="0"/>
              </a:rPr>
              <a:t>mạng</a:t>
            </a:r>
            <a:r>
              <a:rPr lang="en-US" sz="2800" b="1" dirty="0">
                <a:solidFill>
                  <a:srgbClr val="0070C0"/>
                </a:solidFill>
                <a:latin typeface="Times New Roman" panose="02020603050405020304" pitchFamily="18" charset="0"/>
                <a:cs typeface="Times New Roman" panose="02020603050405020304" pitchFamily="18" charset="0"/>
              </a:rPr>
              <a:t> </a:t>
            </a:r>
            <a:r>
              <a:rPr lang="en-US" sz="2800" b="1" dirty="0" err="1">
                <a:solidFill>
                  <a:srgbClr val="0070C0"/>
                </a:solidFill>
                <a:latin typeface="Times New Roman" panose="02020603050405020304" pitchFamily="18" charset="0"/>
                <a:cs typeface="Times New Roman" panose="02020603050405020304" pitchFamily="18" charset="0"/>
              </a:rPr>
              <a:t>máy</a:t>
            </a:r>
            <a:r>
              <a:rPr lang="en-US" sz="2800" b="1" dirty="0">
                <a:solidFill>
                  <a:srgbClr val="0070C0"/>
                </a:solidFill>
                <a:latin typeface="Times New Roman" panose="02020603050405020304" pitchFamily="18" charset="0"/>
                <a:cs typeface="Times New Roman" panose="02020603050405020304" pitchFamily="18" charset="0"/>
              </a:rPr>
              <a:t> </a:t>
            </a:r>
            <a:r>
              <a:rPr lang="en-US" sz="2800" b="1" dirty="0" err="1">
                <a:solidFill>
                  <a:srgbClr val="0070C0"/>
                </a:solidFill>
                <a:latin typeface="Times New Roman" panose="02020603050405020304" pitchFamily="18" charset="0"/>
                <a:cs typeface="Times New Roman" panose="02020603050405020304" pitchFamily="18" charset="0"/>
              </a:rPr>
              <a:t>tính</a:t>
            </a:r>
            <a:r>
              <a:rPr lang="en-US" sz="2800" b="1" dirty="0">
                <a:solidFill>
                  <a:srgbClr val="0070C0"/>
                </a:solidFill>
                <a:latin typeface="Times New Roman" panose="02020603050405020304" pitchFamily="18" charset="0"/>
                <a:cs typeface="Times New Roman" panose="02020603050405020304" pitchFamily="18" charset="0"/>
              </a:rPr>
              <a:t> </a:t>
            </a:r>
            <a:r>
              <a:rPr lang="en-US" sz="2800" b="1" dirty="0" err="1">
                <a:solidFill>
                  <a:srgbClr val="0070C0"/>
                </a:solidFill>
                <a:latin typeface="Times New Roman" panose="02020603050405020304" pitchFamily="18" charset="0"/>
                <a:cs typeface="Times New Roman" panose="02020603050405020304" pitchFamily="18" charset="0"/>
              </a:rPr>
              <a:t>và</a:t>
            </a:r>
            <a:r>
              <a:rPr lang="en-US" sz="2800" b="1" dirty="0">
                <a:solidFill>
                  <a:srgbClr val="0070C0"/>
                </a:solidFill>
                <a:latin typeface="Times New Roman" panose="02020603050405020304" pitchFamily="18" charset="0"/>
                <a:cs typeface="Times New Roman" panose="02020603050405020304" pitchFamily="18" charset="0"/>
              </a:rPr>
              <a:t> </a:t>
            </a:r>
            <a:r>
              <a:rPr lang="en-US" sz="2800" b="1" dirty="0" err="1">
                <a:solidFill>
                  <a:srgbClr val="0070C0"/>
                </a:solidFill>
                <a:latin typeface="Times New Roman" panose="02020603050405020304" pitchFamily="18" charset="0"/>
                <a:cs typeface="Times New Roman" panose="02020603050405020304" pitchFamily="18" charset="0"/>
              </a:rPr>
              <a:t>truyền</a:t>
            </a:r>
            <a:r>
              <a:rPr lang="en-US" sz="2800" b="1" dirty="0">
                <a:solidFill>
                  <a:srgbClr val="0070C0"/>
                </a:solidFill>
                <a:latin typeface="Times New Roman" panose="02020603050405020304" pitchFamily="18" charset="0"/>
                <a:cs typeface="Times New Roman" panose="02020603050405020304" pitchFamily="18" charset="0"/>
              </a:rPr>
              <a:t> </a:t>
            </a:r>
            <a:r>
              <a:rPr lang="en-US" sz="2800" b="1" dirty="0" err="1">
                <a:solidFill>
                  <a:srgbClr val="0070C0"/>
                </a:solidFill>
                <a:latin typeface="Times New Roman" panose="02020603050405020304" pitchFamily="18" charset="0"/>
                <a:cs typeface="Times New Roman" panose="02020603050405020304" pitchFamily="18" charset="0"/>
              </a:rPr>
              <a:t>thông</a:t>
            </a:r>
            <a:r>
              <a:rPr lang="en-US" sz="2800" b="1" dirty="0">
                <a:solidFill>
                  <a:srgbClr val="0070C0"/>
                </a:solidFill>
                <a:latin typeface="Times New Roman" panose="02020603050405020304" pitchFamily="18" charset="0"/>
                <a:cs typeface="Times New Roman" panose="02020603050405020304" pitchFamily="18" charset="0"/>
              </a:rPr>
              <a:t> </a:t>
            </a:r>
            <a:r>
              <a:rPr lang="en-US" sz="2800" b="1" dirty="0" err="1">
                <a:solidFill>
                  <a:srgbClr val="0070C0"/>
                </a:solidFill>
                <a:latin typeface="Times New Roman" panose="02020603050405020304" pitchFamily="18" charset="0"/>
                <a:cs typeface="Times New Roman" panose="02020603050405020304" pitchFamily="18" charset="0"/>
              </a:rPr>
              <a:t>dữ</a:t>
            </a:r>
            <a:r>
              <a:rPr lang="en-US" sz="2800" b="1" dirty="0">
                <a:solidFill>
                  <a:srgbClr val="0070C0"/>
                </a:solidFill>
                <a:latin typeface="Times New Roman" panose="02020603050405020304" pitchFamily="18" charset="0"/>
                <a:cs typeface="Times New Roman" panose="02020603050405020304" pitchFamily="18" charset="0"/>
              </a:rPr>
              <a:t> </a:t>
            </a:r>
            <a:r>
              <a:rPr lang="en-US" sz="2800" b="1" dirty="0" err="1">
                <a:solidFill>
                  <a:srgbClr val="0070C0"/>
                </a:solidFill>
                <a:latin typeface="Times New Roman" panose="02020603050405020304" pitchFamily="18" charset="0"/>
                <a:cs typeface="Times New Roman" panose="02020603050405020304" pitchFamily="18" charset="0"/>
              </a:rPr>
              <a:t>liệu</a:t>
            </a:r>
            <a:endParaRPr lang="vi-VN" sz="2800" b="1"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393372" y="1581180"/>
            <a:ext cx="9873342" cy="5087633"/>
          </a:xfrm>
        </p:spPr>
        <p:txBody>
          <a:bodyPr/>
          <a:lstStyle/>
          <a:p>
            <a:pPr algn="just"/>
            <a:r>
              <a:rPr lang="en-US" altLang="vi-VN" sz="2600" b="1" dirty="0">
                <a:solidFill>
                  <a:schemeClr val="accent1">
                    <a:lumMod val="75000"/>
                  </a:schemeClr>
                </a:solidFill>
                <a:latin typeface="Times New Roman" panose="02020603050405020304" pitchFamily="18" charset="0"/>
                <a:cs typeface="Times New Roman" panose="02020603050405020304" pitchFamily="18" charset="0"/>
              </a:rPr>
              <a:t>Kiến trúc </a:t>
            </a:r>
            <a:r>
              <a:rPr lang="vi-VN" sz="2600" b="1" dirty="0">
                <a:solidFill>
                  <a:schemeClr val="accent1">
                    <a:lumMod val="75000"/>
                  </a:schemeClr>
                </a:solidFill>
                <a:latin typeface="Times New Roman" panose="02020603050405020304" pitchFamily="18" charset="0"/>
                <a:cs typeface="Times New Roman" panose="02020603050405020304" pitchFamily="18" charset="0"/>
              </a:rPr>
              <a:t>RNN (Recurrent Neural Network)</a:t>
            </a:r>
            <a:r>
              <a:rPr lang="vi-VN" sz="2600" dirty="0">
                <a:solidFill>
                  <a:schemeClr val="accent1">
                    <a:lumMod val="75000"/>
                  </a:schemeClr>
                </a:solidFill>
                <a:latin typeface="Times New Roman" panose="02020603050405020304" pitchFamily="18" charset="0"/>
                <a:cs typeface="Times New Roman" panose="02020603050405020304" pitchFamily="18" charset="0"/>
              </a:rPr>
              <a:t>: </a:t>
            </a:r>
            <a:r>
              <a:rPr lang="en-US" altLang="vi-VN" sz="2600" dirty="0">
                <a:solidFill>
                  <a:schemeClr val="tx1"/>
                </a:solidFill>
                <a:latin typeface="Times New Roman" panose="02020603050405020304" pitchFamily="18" charset="0"/>
                <a:cs typeface="Times New Roman" panose="02020603050405020304" pitchFamily="18" charset="0"/>
              </a:rPr>
              <a:t>M</a:t>
            </a:r>
            <a:r>
              <a:rPr lang="vi-VN" sz="2600" dirty="0">
                <a:solidFill>
                  <a:schemeClr val="tx1"/>
                </a:solidFill>
                <a:latin typeface="Times New Roman" panose="02020603050405020304" pitchFamily="18" charset="0"/>
                <a:cs typeface="Times New Roman" panose="02020603050405020304" pitchFamily="18" charset="0"/>
              </a:rPr>
              <a:t>ạng </a:t>
            </a:r>
            <a:r>
              <a:rPr lang="vi-VN" sz="2600" dirty="0">
                <a:latin typeface="Times New Roman" panose="02020603050405020304" pitchFamily="18" charset="0"/>
                <a:cs typeface="Times New Roman" panose="02020603050405020304" pitchFamily="18" charset="0"/>
              </a:rPr>
              <a:t>nơ-ron hồi </a:t>
            </a:r>
            <a:r>
              <a:rPr lang="en-US" sz="2600" dirty="0" err="1">
                <a:latin typeface="Times New Roman" panose="02020603050405020304" pitchFamily="18" charset="0"/>
                <a:cs typeface="Times New Roman" panose="02020603050405020304" pitchFamily="18" charset="0"/>
              </a:rPr>
              <a:t>quy</a:t>
            </a:r>
            <a:r>
              <a:rPr lang="vi-VN" sz="2600" dirty="0">
                <a:latin typeface="Times New Roman" panose="02020603050405020304" pitchFamily="18" charset="0"/>
                <a:cs typeface="Times New Roman" panose="02020603050405020304" pitchFamily="18" charset="0"/>
              </a:rPr>
              <a:t>, có khả </a:t>
            </a:r>
            <a:r>
              <a:rPr lang="vi-VN" sz="2600" noProof="1">
                <a:latin typeface="Times New Roman" panose="02020603050405020304" pitchFamily="18" charset="0"/>
                <a:cs typeface="Times New Roman" panose="02020603050405020304" pitchFamily="18" charset="0"/>
              </a:rPr>
              <a:t>năng</a:t>
            </a:r>
            <a:r>
              <a:rPr lang="vi-VN" sz="2600" dirty="0">
                <a:latin typeface="Times New Roman" panose="02020603050405020304" pitchFamily="18" charset="0"/>
                <a:cs typeface="Times New Roman" panose="02020603050405020304" pitchFamily="18" charset="0"/>
              </a:rPr>
              <a:t> ghi nhớ thông tin từ các bước trước, hữu ích trong các bài toán xử lý chuỗi. </a:t>
            </a:r>
            <a:endParaRPr lang="en-US" sz="2600" dirty="0">
              <a:latin typeface="Times New Roman" panose="02020603050405020304" pitchFamily="18" charset="0"/>
              <a:cs typeface="Times New Roman" panose="02020603050405020304" pitchFamily="18" charset="0"/>
            </a:endParaRPr>
          </a:p>
          <a:p>
            <a:pPr algn="just"/>
            <a:r>
              <a:rPr lang="en-US" sz="2600" b="1" dirty="0" err="1">
                <a:solidFill>
                  <a:schemeClr val="accent1">
                    <a:lumMod val="75000"/>
                  </a:schemeClr>
                </a:solidFill>
                <a:latin typeface="Times New Roman" panose="02020603050405020304" pitchFamily="18" charset="0"/>
                <a:cs typeface="Times New Roman" panose="02020603050405020304" pitchFamily="18" charset="0"/>
              </a:rPr>
              <a:t>Hạn</a:t>
            </a:r>
            <a:r>
              <a:rPr lang="en-US" sz="2600" b="1" dirty="0">
                <a:solidFill>
                  <a:schemeClr val="accent1">
                    <a:lumMod val="75000"/>
                  </a:schemeClr>
                </a:solidFill>
                <a:latin typeface="Times New Roman" panose="02020603050405020304" pitchFamily="18" charset="0"/>
                <a:cs typeface="Times New Roman" panose="02020603050405020304" pitchFamily="18" charset="0"/>
              </a:rPr>
              <a:t> </a:t>
            </a:r>
            <a:r>
              <a:rPr lang="en-US" sz="2600" b="1" dirty="0" err="1">
                <a:solidFill>
                  <a:schemeClr val="accent1">
                    <a:lumMod val="75000"/>
                  </a:schemeClr>
                </a:solidFill>
                <a:latin typeface="Times New Roman" panose="02020603050405020304" pitchFamily="18" charset="0"/>
                <a:cs typeface="Times New Roman" panose="02020603050405020304" pitchFamily="18" charset="0"/>
              </a:rPr>
              <a:t>chế</a:t>
            </a:r>
            <a:r>
              <a:rPr lang="en-US" sz="2600" b="1"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vấn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đề</a:t>
            </a:r>
            <a:r>
              <a:rPr lang="en-US" sz="2600"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triệt</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tiêu</a:t>
            </a:r>
            <a:r>
              <a:rPr lang="en-US" sz="2600" b="1" dirty="0">
                <a:latin typeface="Times New Roman" panose="02020603050405020304" pitchFamily="18" charset="0"/>
                <a:cs typeface="Times New Roman" panose="02020603050405020304" pitchFamily="18" charset="0"/>
              </a:rPr>
              <a:t> gradient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chuỗi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dài</a:t>
            </a:r>
            <a:r>
              <a:rPr lang="en-US" sz="2600" dirty="0">
                <a:latin typeface="Times New Roman" panose="02020603050405020304" pitchFamily="18" charset="0"/>
                <a:cs typeface="Times New Roman" panose="02020603050405020304" pitchFamily="18" charset="0"/>
              </a:rPr>
              <a:t>, </a:t>
            </a:r>
            <a:r>
              <a:rPr lang="vi-VN" sz="2600" noProof="1">
                <a:latin typeface="Times New Roman" panose="02020603050405020304" pitchFamily="18" charset="0"/>
                <a:cs typeface="Times New Roman" panose="02020603050405020304" pitchFamily="18" charset="0"/>
              </a:rPr>
              <a:t>khả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năng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nhớ</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thông</a:t>
            </a:r>
            <a:r>
              <a:rPr lang="en-US" sz="2600" dirty="0">
                <a:latin typeface="Times New Roman" panose="02020603050405020304" pitchFamily="18" charset="0"/>
                <a:cs typeface="Times New Roman" panose="02020603050405020304" pitchFamily="18" charset="0"/>
              </a:rPr>
              <a:t> tin </a:t>
            </a:r>
            <a:r>
              <a:rPr lang="en-US" sz="2600" dirty="0" err="1">
                <a:latin typeface="Times New Roman" panose="02020603050405020304" pitchFamily="18" charset="0"/>
                <a:cs typeface="Times New Roman" panose="02020603050405020304" pitchFamily="18" charset="0"/>
              </a:rPr>
              <a:t>sẽ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giảm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dần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theo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dài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chuỗi</a:t>
            </a:r>
            <a:r>
              <a:rPr lang="en-US" sz="2600" dirty="0">
                <a:latin typeface="Times New Roman" panose="02020603050405020304" pitchFamily="18" charset="0"/>
                <a:cs typeface="Times New Roman" panose="02020603050405020304" pitchFamily="18" charset="0"/>
              </a:rPr>
              <a:t>. </a:t>
            </a:r>
          </a:p>
        </p:txBody>
      </p:sp>
      <p:pic>
        <p:nvPicPr>
          <p:cNvPr id="6" name="Content Placeholder 5" descr="A diagram of a diagram&#10;&#10;Description automatically generated"/>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29160" y="3595158"/>
            <a:ext cx="9180830" cy="2639331"/>
          </a:xfrm>
        </p:spPr>
      </p:pic>
      <p:sp>
        <p:nvSpPr>
          <p:cNvPr id="4"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342620" y="1605650"/>
            <a:ext cx="8851247" cy="1285182"/>
          </a:xfrm>
        </p:spPr>
        <p:txBody>
          <a:bodyPr/>
          <a:lstStyle/>
          <a:p>
            <a:pPr algn="just"/>
            <a:r>
              <a:rPr lang="en-US" altLang="vi-VN" sz="2600" b="1" dirty="0">
                <a:solidFill>
                  <a:schemeClr val="accent1">
                    <a:lumMod val="75000"/>
                  </a:schemeClr>
                </a:solidFill>
                <a:latin typeface="Times New Roman" panose="02020603050405020304" pitchFamily="18" charset="0"/>
                <a:cs typeface="Times New Roman" panose="02020603050405020304" pitchFamily="18" charset="0"/>
              </a:rPr>
              <a:t>Kiến trúc </a:t>
            </a:r>
            <a:r>
              <a:rPr lang="vi-VN" sz="2600" b="1" dirty="0">
                <a:solidFill>
                  <a:schemeClr val="accent1">
                    <a:lumMod val="75000"/>
                  </a:schemeClr>
                </a:solidFill>
                <a:latin typeface="Times New Roman" panose="02020603050405020304" pitchFamily="18" charset="0"/>
                <a:cs typeface="Times New Roman" panose="02020603050405020304" pitchFamily="18" charset="0"/>
              </a:rPr>
              <a:t>LSTM (Long Short-Term Memory)</a:t>
            </a:r>
            <a:r>
              <a:rPr lang="en-US" sz="2600" b="1" dirty="0">
                <a:solidFill>
                  <a:schemeClr val="accent1">
                    <a:lumMod val="75000"/>
                  </a:schemeClr>
                </a:solidFill>
                <a:latin typeface="Times New Roman" panose="02020603050405020304" pitchFamily="18" charset="0"/>
                <a:cs typeface="Times New Roman" panose="02020603050405020304" pitchFamily="18" charset="0"/>
              </a:rPr>
              <a:t>:</a:t>
            </a:r>
            <a:r>
              <a:rPr lang="vi-VN" sz="2600" b="1" dirty="0">
                <a:solidFill>
                  <a:schemeClr val="accent1">
                    <a:lumMod val="75000"/>
                  </a:schemeClr>
                </a:solidFill>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mạng nơ-ron cải tiến từ RNN, giúp mô hình ghi nhớ tốt hơn khi xử lý chuỗi dữ liệu dài. </a:t>
            </a:r>
            <a:r>
              <a:rPr lang="en-US" sz="2600" dirty="0">
                <a:latin typeface="Times New Roman" panose="02020603050405020304" pitchFamily="18" charset="0"/>
                <a:cs typeface="Times New Roman" panose="02020603050405020304" pitchFamily="18" charset="0"/>
              </a:rPr>
              <a:t>(</a:t>
            </a:r>
            <a:r>
              <a:rPr lang="en-US" sz="2600" dirty="0" err="1">
                <a:latin typeface="Times New Roman" panose="02020603050405020304" pitchFamily="18" charset="0"/>
                <a:cs typeface="Times New Roman" panose="02020603050405020304" pitchFamily="18" charset="0"/>
              </a:rPr>
              <a:t>hạn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chế</a:t>
            </a:r>
            <a:r>
              <a:rPr lang="en-US" sz="2600"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hiện tượng </a:t>
            </a:r>
            <a:r>
              <a:rPr lang="en-US" sz="2600" dirty="0" err="1">
                <a:latin typeface="Times New Roman" panose="02020603050405020304" pitchFamily="18" charset="0"/>
                <a:cs typeface="Times New Roman" panose="02020603050405020304" pitchFamily="18" charset="0"/>
              </a:rPr>
              <a:t>triệt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tiêu</a:t>
            </a:r>
            <a:r>
              <a:rPr lang="vi-VN" sz="2600" dirty="0">
                <a:latin typeface="Times New Roman" panose="02020603050405020304" pitchFamily="18" charset="0"/>
                <a:cs typeface="Times New Roman" panose="02020603050405020304" pitchFamily="18" charset="0"/>
              </a:rPr>
              <a:t> gradient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RNN</a:t>
            </a:r>
            <a:r>
              <a:rPr lang="vi-VN" sz="2600"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a:t>
            </a:r>
          </a:p>
          <a:p>
            <a:pPr algn="just"/>
            <a:endParaRPr lang="en-US" sz="2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277919" y="3116042"/>
            <a:ext cx="3521975" cy="2586804"/>
          </a:xfrm>
          <a:prstGeom prst="rect">
            <a:avLst/>
          </a:prstGeom>
        </p:spPr>
      </p:pic>
      <p:pic>
        <p:nvPicPr>
          <p:cNvPr id="8" name="Picture 7" descr="A diagram of a diagram&#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73" y="3317966"/>
            <a:ext cx="8004726" cy="2873828"/>
          </a:xfrm>
          <a:prstGeom prst="rect">
            <a:avLst/>
          </a:prstGeom>
        </p:spPr>
      </p:pic>
      <p:sp>
        <p:nvSpPr>
          <p:cNvPr id="6"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729105" y="1553210"/>
            <a:ext cx="8734425" cy="4857115"/>
          </a:xfrm>
        </p:spPr>
        <p:txBody>
          <a:bodyPr/>
          <a:lstStyle/>
          <a:p>
            <a:pPr>
              <a:buFont typeface="+mj-lt"/>
              <a:buAutoNum type="arabicPeriod"/>
            </a:pPr>
            <a:r>
              <a:rPr lang="vi-VN" sz="2400" b="1" dirty="0">
                <a:latin typeface="Times New Roman" panose="02020603050405020304" pitchFamily="18" charset="0"/>
                <a:cs typeface="Times New Roman" panose="02020603050405020304" pitchFamily="18" charset="0"/>
              </a:rPr>
              <a:t>Mã hóa (Encoder)</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vector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tooi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yeeu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tieesng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Vieejt</a:t>
            </a:r>
            <a:r>
              <a:rPr lang="en-US" sz="2400" dirty="0">
                <a:latin typeface="Times New Roman" panose="02020603050405020304" pitchFamily="18" charset="0"/>
                <a:cs typeface="Times New Roman" panose="02020603050405020304" pitchFamily="18" charset="0"/>
              </a:rPr>
              <a:t>").</a:t>
            </a:r>
          </a:p>
          <a:p>
            <a:r>
              <a:rPr lang="en-US" sz="2400" b="1" dirty="0">
                <a:latin typeface="Times New Roman" panose="02020603050405020304" pitchFamily="18" charset="0"/>
                <a:cs typeface="Times New Roman" panose="02020603050405020304" pitchFamily="18" charset="0"/>
              </a:rPr>
              <a:t>2. Vector </a:t>
            </a:r>
            <a:r>
              <a:rPr lang="en-US" sz="2400" b="1" dirty="0" err="1">
                <a:latin typeface="Times New Roman" panose="02020603050405020304" pitchFamily="18" charset="0"/>
                <a:cs typeface="Times New Roman" panose="02020603050405020304" pitchFamily="18" charset="0"/>
              </a:rPr>
              <a:t>trung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gian</a:t>
            </a:r>
            <a:r>
              <a:rPr lang="en-US" sz="2400" b="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chứa toàn bộ</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nghĩa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3. </a:t>
            </a:r>
            <a:r>
              <a:rPr lang="vi-VN" sz="2400" b="1" dirty="0">
                <a:latin typeface="Times New Roman" panose="02020603050405020304" pitchFamily="18" charset="0"/>
                <a:cs typeface="Times New Roman" panose="02020603050405020304" pitchFamily="18" charset="0"/>
              </a:rPr>
              <a:t>Giải mã (Decoder)</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vector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k</a:t>
            </a:r>
            <a:r>
              <a:rPr lang="vi-VN" sz="2400" dirty="0">
                <a:latin typeface="Times New Roman" panose="02020603050405020304" pitchFamily="18" charset="0"/>
                <a:cs typeface="Times New Roman" panose="02020603050405020304" pitchFamily="18" charset="0"/>
              </a:rPr>
              <a:t>ết quả là một câu </a:t>
            </a:r>
            <a:r>
              <a:rPr lang="en-US" sz="2400" dirty="0" err="1">
                <a:latin typeface="Times New Roman" panose="02020603050405020304" pitchFamily="18" charset="0"/>
                <a:cs typeface="Times New Roman" panose="02020603050405020304" pitchFamily="18" charset="0"/>
              </a:rPr>
              <a:t>đúng</a:t>
            </a:r>
            <a:r>
              <a:rPr lang="vi-VN" sz="2400" dirty="0">
                <a:latin typeface="Times New Roman" panose="02020603050405020304" pitchFamily="18" charset="0"/>
                <a:cs typeface="Times New Roman" panose="02020603050405020304" pitchFamily="18" charset="0"/>
              </a:rPr>
              <a:t> (ví dụ: "tôi yêu tiếng Việt</a:t>
            </a:r>
            <a:r>
              <a:rPr lang="vi-VN" sz="2400" noProof="1">
                <a:latin typeface="Times New Roman" panose="02020603050405020304" pitchFamily="18" charset="0"/>
                <a:cs typeface="Times New Roman" panose="02020603050405020304" pitchFamily="18" charset="0"/>
              </a:rPr>
              <a:t>").</a:t>
            </a:r>
            <a:endParaRPr lang="en-US" sz="2400" noProof="1">
              <a:latin typeface="Times New Roman" panose="02020603050405020304" pitchFamily="18" charset="0"/>
              <a:cs typeface="Times New Roman" panose="02020603050405020304" pitchFamily="18" charset="0"/>
            </a:endParaRPr>
          </a:p>
          <a:p>
            <a:endParaRPr lang="vi-VN" sz="2400" noProof="1">
              <a:latin typeface="Times New Roman" panose="02020603050405020304" pitchFamily="18" charset="0"/>
              <a:cs typeface="Times New Roman" panose="02020603050405020304" pitchFamily="18" charset="0"/>
            </a:endParaRPr>
          </a:p>
        </p:txBody>
      </p:sp>
      <p:pic>
        <p:nvPicPr>
          <p:cNvPr id="14" name="Picture 13" descr="A diagram of a decoder states&#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470" y="3532909"/>
            <a:ext cx="7307954" cy="3009781"/>
          </a:xfrm>
          <a:prstGeom prst="rect">
            <a:avLst/>
          </a:prstGeom>
        </p:spPr>
      </p:pic>
      <p:sp>
        <p:nvSpPr>
          <p:cNvPr id="5"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15110" y="870270"/>
            <a:ext cx="9161780" cy="755015"/>
          </a:xfrm>
          <a:prstGeom prst="rect">
            <a:avLst/>
          </a:prstGeom>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200" dirty="0">
                <a:latin typeface="Times New Roman" panose="02020603050405020304" pitchFamily="18" charset="0"/>
                <a:cs typeface="Times New Roman" panose="02020603050405020304" pitchFamily="18" charset="0"/>
              </a:rPr>
              <a:t>Thu </a:t>
            </a:r>
            <a:r>
              <a:rPr lang="en-US" sz="2200" dirty="0" err="1">
                <a:latin typeface="Times New Roman" panose="02020603050405020304" pitchFamily="18" charset="0"/>
                <a:cs typeface="Times New Roman" panose="02020603050405020304" pitchFamily="18" charset="0"/>
              </a:rPr>
              <a:t>thập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huấn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luyện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trang</a:t>
            </a:r>
            <a:r>
              <a:rPr lang="en-US" sz="2200" dirty="0">
                <a:latin typeface="Times New Roman" panose="02020603050405020304" pitchFamily="18" charset="0"/>
                <a:cs typeface="Times New Roman" panose="02020603050405020304" pitchFamily="18" charset="0"/>
              </a:rPr>
              <a:t> web </a:t>
            </a:r>
            <a:r>
              <a:rPr lang="en-US" sz="2200" b="1" dirty="0" err="1">
                <a:latin typeface="Times New Roman" panose="02020603050405020304" pitchFamily="18" charset="0"/>
                <a:cs typeface="Times New Roman" panose="02020603050405020304" pitchFamily="18" charset="0"/>
              </a:rPr>
              <a:t>vnexpress</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hơn</a:t>
            </a:r>
            <a:r>
              <a:rPr lang="en-US" sz="2200" dirty="0">
                <a:latin typeface="Times New Roman" panose="02020603050405020304" pitchFamily="18" charset="0"/>
                <a:cs typeface="Times New Roman" panose="02020603050405020304" pitchFamily="18" charset="0"/>
              </a:rPr>
              <a:t> 1 </a:t>
            </a:r>
            <a:r>
              <a:rPr lang="en-US" sz="2200" dirty="0" err="1">
                <a:latin typeface="Times New Roman" panose="02020603050405020304" pitchFamily="18" charset="0"/>
                <a:cs typeface="Times New Roman" panose="02020603050405020304" pitchFamily="18" charset="0"/>
              </a:rPr>
              <a:t>triệu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p>
        </p:txBody>
      </p:sp>
      <p:sp>
        <p:nvSpPr>
          <p:cNvPr id="6"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8" name="Picture 7"/>
          <p:cNvPicPr>
            <a:picLocks noChangeAspect="1"/>
          </p:cNvPicPr>
          <p:nvPr/>
        </p:nvPicPr>
        <p:blipFill>
          <a:blip r:embed="rId3"/>
          <a:stretch>
            <a:fillRect/>
          </a:stretch>
        </p:blipFill>
        <p:spPr>
          <a:xfrm>
            <a:off x="1374918" y="1966900"/>
            <a:ext cx="9442164" cy="46321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2" name="TextBox 1">
            <a:extLst>
              <a:ext uri="{FF2B5EF4-FFF2-40B4-BE49-F238E27FC236}">
                <a16:creationId xmlns:a16="http://schemas.microsoft.com/office/drawing/2014/main" id="{12906359-48D1-4427-BB57-A1BE26E1B688}"/>
              </a:ext>
            </a:extLst>
          </p:cNvPr>
          <p:cNvSpPr txBox="1"/>
          <p:nvPr/>
        </p:nvSpPr>
        <p:spPr>
          <a:xfrm>
            <a:off x="644236" y="1891145"/>
            <a:ext cx="11326091" cy="3046988"/>
          </a:xfrm>
          <a:prstGeom prst="rect">
            <a:avLst/>
          </a:prstGeom>
          <a:noFill/>
        </p:spPr>
        <p:txBody>
          <a:bodyPr wrap="square" rtlCol="0">
            <a:spAutoFit/>
          </a:bodyPr>
          <a:lstStyle/>
          <a:p>
            <a:r>
              <a:rPr lang="vi-VN" sz="2400" b="1" dirty="0">
                <a:latin typeface="+mj-lt"/>
              </a:rPr>
              <a:t>Lọc dữ liệu: </a:t>
            </a:r>
            <a:r>
              <a:rPr lang="vi-VN" sz="2400" dirty="0">
                <a:latin typeface="+mj-lt"/>
              </a:rPr>
              <a:t>Loại bỏ các ký tự đặc biệt</a:t>
            </a:r>
            <a:endParaRPr lang="en-US" sz="2400" dirty="0">
              <a:latin typeface="+mj-lt"/>
            </a:endParaRPr>
          </a:p>
          <a:p>
            <a:pPr algn="just"/>
            <a:r>
              <a:rPr lang="vi-VN" sz="2400" b="1" dirty="0">
                <a:latin typeface="+mj-lt"/>
              </a:rPr>
              <a:t>Định nghĩa bộ ký tự: </a:t>
            </a:r>
            <a:endParaRPr lang="en-US" sz="2400" b="1" dirty="0">
              <a:latin typeface="+mj-lt"/>
            </a:endParaRPr>
          </a:p>
          <a:p>
            <a:pPr marL="342900" indent="-342900" algn="just">
              <a:buFont typeface="Arial" panose="020B0604020202020204" pitchFamily="34" charset="0"/>
              <a:buChar char="•"/>
            </a:pPr>
            <a:r>
              <a:rPr lang="vi-VN" sz="2400" dirty="0">
                <a:latin typeface="+mj-lt"/>
              </a:rPr>
              <a:t>Nguyên âm: có dấu, không dấu, viết hoa, viết thường như là “aAàÀảẢãÃá…” </a:t>
            </a:r>
            <a:endParaRPr lang="en-US" sz="2400" dirty="0">
              <a:latin typeface="+mj-lt"/>
            </a:endParaRPr>
          </a:p>
          <a:p>
            <a:pPr marL="342900" indent="-342900" algn="just">
              <a:buFont typeface="Arial" panose="020B0604020202020204" pitchFamily="34" charset="0"/>
              <a:buChar char="•"/>
            </a:pPr>
            <a:r>
              <a:rPr lang="vi-VN" sz="2400" dirty="0">
                <a:latin typeface="+mj-lt"/>
              </a:rPr>
              <a:t>Phụ âm: phổ biến như: ‘bcdfghj…’ </a:t>
            </a:r>
            <a:endParaRPr lang="en-US" sz="2400" dirty="0">
              <a:latin typeface="+mj-lt"/>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t>
            </a:r>
            <a:r>
              <a:rPr lang="vi-VN" sz="2400" dirty="0">
                <a:latin typeface="+mj-lt"/>
              </a:rPr>
              <a:t>ỗi đánh máy như: 'á' được ánh xạ thành 'as’, ‘â' được ánh xạ thành ‘aa’ </a:t>
            </a:r>
            <a:endParaRPr lang="en-US" sz="2400" dirty="0">
              <a:latin typeface="+mj-lt"/>
            </a:endParaRPr>
          </a:p>
          <a:p>
            <a:pPr marL="342900" indent="-342900" algn="just">
              <a:buFont typeface="Arial" panose="020B0604020202020204" pitchFamily="34" charset="0"/>
              <a:buChar char="•"/>
            </a:pPr>
            <a:r>
              <a:rPr lang="vi-VN" sz="2400" dirty="0">
                <a:latin typeface="+mj-lt"/>
              </a:rPr>
              <a:t>Biến thể của các nguyên âm có dấu như: 'ả': 'ã', 'ã’: ‘ả’,… </a:t>
            </a:r>
            <a:endParaRPr lang="en-US" sz="2400" dirty="0">
              <a:latin typeface="+mj-lt"/>
            </a:endParaRPr>
          </a:p>
          <a:p>
            <a:pPr marL="342900" indent="-342900" algn="just">
              <a:buFont typeface="Arial" panose="020B0604020202020204" pitchFamily="34" charset="0"/>
              <a:buChar char="•"/>
            </a:pPr>
            <a:r>
              <a:rPr lang="vi-VN" sz="2400" dirty="0">
                <a:latin typeface="+mj-lt"/>
              </a:rPr>
              <a:t>Các biến thể của phụ âm hoặc cụm phụ âm  như</a:t>
            </a:r>
            <a:r>
              <a:rPr lang="en-US" sz="2400" dirty="0">
                <a:latin typeface="+mj-lt"/>
              </a:rPr>
              <a:t>:</a:t>
            </a:r>
            <a:r>
              <a:rPr lang="vi-VN" sz="2400" dirty="0">
                <a:latin typeface="+mj-lt"/>
              </a:rPr>
              <a:t> ‘L': ‘N', ‘N': ‘L’, ‘ch’: ’tr’, ’tr’: ‘ch’ ,… </a:t>
            </a:r>
            <a:endParaRPr lang="en-US" sz="2400" dirty="0">
              <a:latin typeface="+mj-lt"/>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t>
            </a:r>
            <a:r>
              <a:rPr lang="vi-VN" sz="2400" dirty="0">
                <a:latin typeface="+mj-lt"/>
              </a:rPr>
              <a:t>ác từ viết tắt như 'anh’ thành ‘a’, ‘không’ thành ’ko’</a:t>
            </a:r>
            <a:r>
              <a:rPr lang="en-US" sz="24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a:spLocks noGrp="1"/>
          </p:cNvSpPr>
          <p:nvPr/>
        </p:nvSpPr>
        <p:spPr>
          <a:xfrm>
            <a:off x="815340" y="2056130"/>
            <a:ext cx="5754370" cy="34055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vi-VN" sz="2200" b="1" dirty="0" err="1">
                <a:latin typeface="Times New Roman" panose="02020603050405020304" pitchFamily="18" charset="0"/>
                <a:cs typeface="Times New Roman" panose="02020603050405020304" pitchFamily="18" charset="0"/>
              </a:rPr>
              <a:t>Tăng</a:t>
            </a:r>
            <a:r>
              <a:rPr lang="en-US" altLang="vi-VN" sz="2200" b="1" dirty="0">
                <a:latin typeface="Times New Roman" panose="02020603050405020304" pitchFamily="18" charset="0"/>
                <a:cs typeface="Times New Roman" panose="02020603050405020304" pitchFamily="18" charset="0"/>
              </a:rPr>
              <a:t> </a:t>
            </a:r>
            <a:r>
              <a:rPr lang="en-US" altLang="vi-VN" sz="2200" b="1" dirty="0" err="1">
                <a:latin typeface="Times New Roman" panose="02020603050405020304" pitchFamily="18" charset="0"/>
                <a:cs typeface="Times New Roman" panose="02020603050405020304" pitchFamily="18" charset="0"/>
              </a:rPr>
              <a:t>cường</a:t>
            </a:r>
            <a:r>
              <a:rPr lang="en-US" altLang="vi-VN" sz="2200" b="1" dirty="0">
                <a:latin typeface="Times New Roman" panose="02020603050405020304" pitchFamily="18" charset="0"/>
                <a:cs typeface="Times New Roman" panose="02020603050405020304" pitchFamily="18" charset="0"/>
              </a:rPr>
              <a:t> </a:t>
            </a:r>
            <a:r>
              <a:rPr lang="en-US" altLang="vi-VN" sz="2200" b="1" dirty="0" err="1">
                <a:latin typeface="Times New Roman" panose="02020603050405020304" pitchFamily="18" charset="0"/>
                <a:cs typeface="Times New Roman" panose="02020603050405020304" pitchFamily="18" charset="0"/>
              </a:rPr>
              <a:t>dữ</a:t>
            </a:r>
            <a:r>
              <a:rPr lang="en-US" altLang="vi-VN" sz="2200" b="1" dirty="0">
                <a:latin typeface="Times New Roman" panose="02020603050405020304" pitchFamily="18" charset="0"/>
                <a:cs typeface="Times New Roman" panose="02020603050405020304" pitchFamily="18" charset="0"/>
              </a:rPr>
              <a:t> </a:t>
            </a:r>
            <a:r>
              <a:rPr lang="en-US" altLang="vi-VN" sz="2200" b="1" dirty="0" err="1">
                <a:latin typeface="Times New Roman" panose="02020603050405020304" pitchFamily="18" charset="0"/>
                <a:cs typeface="Times New Roman" panose="02020603050405020304" pitchFamily="18" charset="0"/>
              </a:rPr>
              <a:t>liệu</a:t>
            </a:r>
            <a:r>
              <a:rPr lang="en-US" altLang="vi-VN" sz="2200" b="1" dirty="0">
                <a:latin typeface="Times New Roman" panose="02020603050405020304" pitchFamily="18" charset="0"/>
                <a:cs typeface="Times New Roman" panose="02020603050405020304" pitchFamily="18" charset="0"/>
              </a:rPr>
              <a:t>: </a:t>
            </a:r>
          </a:p>
          <a:p>
            <a:r>
              <a:rPr lang="vi-VN" sz="2200" dirty="0">
                <a:latin typeface="Times New Roman" panose="02020603050405020304" pitchFamily="18" charset="0"/>
                <a:cs typeface="Times New Roman" panose="02020603050405020304" pitchFamily="18" charset="0"/>
              </a:rPr>
              <a:t>Tạo các n-gram từ các cụm từ để tăng cường dữ liệu huấn luyện</a:t>
            </a:r>
            <a:endParaRPr lang="vi-VN" sz="2200" b="1"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Xây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hàm</a:t>
            </a:r>
            <a:r>
              <a:rPr lang="en-US" sz="2200" dirty="0">
                <a:latin typeface="Times New Roman" panose="02020603050405020304" pitchFamily="18" charset="0"/>
                <a:cs typeface="Times New Roman" panose="02020603050405020304" pitchFamily="18" charset="0"/>
              </a:rPr>
              <a:t> t</a:t>
            </a:r>
            <a:r>
              <a:rPr lang="vi-VN" sz="2200" dirty="0">
                <a:latin typeface="Times New Roman" panose="02020603050405020304" pitchFamily="18" charset="0"/>
                <a:cs typeface="Times New Roman" panose="02020603050405020304" pitchFamily="18" charset="0"/>
              </a:rPr>
              <a:t>hêm nhiễu (</a:t>
            </a:r>
            <a:r>
              <a:rPr lang="en-US" sz="2200" dirty="0">
                <a:latin typeface="Times New Roman" panose="02020603050405020304" pitchFamily="18" charset="0"/>
                <a:cs typeface="Times New Roman" panose="02020603050405020304" pitchFamily="18" charset="0"/>
              </a:rPr>
              <a:t>add_</a:t>
            </a:r>
            <a:r>
              <a:rPr lang="vi-VN" sz="2200" dirty="0">
                <a:latin typeface="Times New Roman" panose="02020603050405020304" pitchFamily="18" charset="0"/>
                <a:cs typeface="Times New Roman" panose="02020603050405020304" pitchFamily="18" charset="0"/>
              </a:rPr>
              <a:t>noise):</a:t>
            </a:r>
          </a:p>
          <a:p>
            <a:pPr marL="342900" indent="-34290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Thay thế ký tự dựa trên các lỗi phổ biến (từ</a:t>
            </a:r>
            <a:r>
              <a:rPr lang="en-US" altLang="vi-VN" sz="2200" dirty="0">
                <a:latin typeface="Times New Roman" panose="02020603050405020304" pitchFamily="18" charset="0"/>
                <a:cs typeface="Times New Roman" panose="02020603050405020304" pitchFamily="18" charset="0"/>
              </a:rPr>
              <a:t> bộ kí </a:t>
            </a:r>
            <a:r>
              <a:rPr lang="en-US" altLang="vi-VN" sz="2200" dirty="0" err="1">
                <a:latin typeface="Times New Roman" panose="02020603050405020304" pitchFamily="18" charset="0"/>
                <a:cs typeface="Times New Roman" panose="02020603050405020304" pitchFamily="18" charset="0"/>
              </a:rPr>
              <a:t>tự</a:t>
            </a:r>
            <a:r>
              <a:rPr lang="vi-VN"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nghĩa</a:t>
            </a:r>
            <a:r>
              <a:rPr lang="vi-VN" sz="22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Mục đích: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biến thể lỗi chính tả</a:t>
            </a:r>
            <a:r>
              <a:rPr lang="en-US" sz="2200"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 tiếng Việt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giúp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lỗi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huấn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luyện</a:t>
            </a:r>
            <a:r>
              <a:rPr lang="en-US" sz="2200" dirty="0">
                <a:latin typeface="Times New Roman" panose="02020603050405020304" pitchFamily="18" charset="0"/>
                <a:cs typeface="Times New Roman" panose="02020603050405020304" pitchFamily="18" charset="0"/>
              </a:rPr>
              <a:t>.</a:t>
            </a:r>
          </a:p>
          <a:p>
            <a:endParaRPr lang="vi-VN"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1"/>
          </p:nvPr>
        </p:nvPicPr>
        <p:blipFill>
          <a:blip r:embed="rId3"/>
          <a:stretch>
            <a:fillRect/>
          </a:stretch>
        </p:blipFill>
        <p:spPr>
          <a:xfrm>
            <a:off x="6861175" y="1786890"/>
            <a:ext cx="4492625" cy="1497965"/>
          </a:xfrm>
          <a:prstGeom prst="rect">
            <a:avLst/>
          </a:prstGeom>
        </p:spPr>
      </p:pic>
      <p:pic>
        <p:nvPicPr>
          <p:cNvPr id="7" name="Content Placeholder 6"/>
          <p:cNvPicPr>
            <a:picLocks noGrp="1" noChangeAspect="1"/>
          </p:cNvPicPr>
          <p:nvPr>
            <p:ph sz="half" idx="2"/>
          </p:nvPr>
        </p:nvPicPr>
        <p:blipFill>
          <a:blip r:embed="rId4"/>
          <a:stretch>
            <a:fillRect/>
          </a:stretch>
        </p:blipFill>
        <p:spPr>
          <a:xfrm>
            <a:off x="6861175" y="3695700"/>
            <a:ext cx="4415155" cy="1390015"/>
          </a:xfrm>
          <a:prstGeom prst="rect">
            <a:avLst/>
          </a:prstGeom>
        </p:spPr>
      </p:pic>
      <p:sp>
        <p:nvSpPr>
          <p:cNvPr id="4"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2" name="Picture 1">
            <a:extLst>
              <a:ext uri="{FF2B5EF4-FFF2-40B4-BE49-F238E27FC236}">
                <a16:creationId xmlns:a16="http://schemas.microsoft.com/office/drawing/2014/main" id="{B7C96328-CA77-0001-7D78-4DACCB909361}"/>
              </a:ext>
            </a:extLst>
          </p:cNvPr>
          <p:cNvPicPr>
            <a:picLocks noChangeAspect="1"/>
          </p:cNvPicPr>
          <p:nvPr/>
        </p:nvPicPr>
        <p:blipFill>
          <a:blip r:embed="rId5"/>
          <a:stretch>
            <a:fillRect/>
          </a:stretch>
        </p:blipFill>
        <p:spPr>
          <a:xfrm>
            <a:off x="6899909" y="5082438"/>
            <a:ext cx="4415155" cy="15165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13644" y="1930399"/>
            <a:ext cx="5497633" cy="4267201"/>
          </a:xfrm>
        </p:spPr>
        <p:txBody>
          <a:bodyPr/>
          <a:lstStyle/>
          <a:p>
            <a:r>
              <a:rPr lang="vi-VN" sz="1800" b="1" dirty="0">
                <a:latin typeface="+mj-lt"/>
                <a:cs typeface="Times New Roman" panose="02020603050405020304" pitchFamily="18" charset="0"/>
              </a:rPr>
              <a:t>Encoder:</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256: </a:t>
            </a:r>
            <a:r>
              <a:rPr lang="en-US" altLang="en-US" sz="1800" dirty="0" err="1">
                <a:latin typeface="Times New Roman" panose="02020603050405020304" pitchFamily="18" charset="0"/>
                <a:cs typeface="Times New Roman" panose="02020603050405020304" pitchFamily="18" charset="0"/>
              </a:rPr>
              <a:t>kích</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thước</a:t>
            </a:r>
            <a:r>
              <a:rPr lang="en-US" altLang="en-US" sz="1800" dirty="0">
                <a:latin typeface="Times New Roman" panose="02020603050405020304" pitchFamily="18" charset="0"/>
                <a:cs typeface="Times New Roman" panose="02020603050405020304" pitchFamily="18" charset="0"/>
              </a:rPr>
              <a:t> vector </a:t>
            </a:r>
            <a:r>
              <a:rPr lang="en-US" altLang="en-US" sz="1800" dirty="0" err="1">
                <a:latin typeface="Times New Roman" panose="02020603050405020304" pitchFamily="18" charset="0"/>
                <a:cs typeface="Times New Roman" panose="02020603050405020304" pitchFamily="18" charset="0"/>
              </a:rPr>
              <a:t>trạng</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thái</a:t>
            </a:r>
            <a:r>
              <a:rPr lang="vi-VN" sz="1800" dirty="0">
                <a:latin typeface="Times New Roman" panose="02020603050405020304" pitchFamily="18" charset="0"/>
                <a:cs typeface="Times New Roman" panose="02020603050405020304" pitchFamily="18" charset="0"/>
              </a:rPr>
              <a:t> </a:t>
            </a:r>
            <a:r>
              <a:rPr lang="vi-VN" sz="1800" dirty="0">
                <a:latin typeface="+mj-lt"/>
                <a:cs typeface="Times New Roman" panose="02020603050405020304" pitchFamily="18" charset="0"/>
              </a:rPr>
              <a:t>LSTM</a:t>
            </a:r>
          </a:p>
          <a:p>
            <a:pPr marL="285750" indent="-285750">
              <a:buFont typeface="Arial" panose="020B0604020202020204" pitchFamily="34" charset="0"/>
              <a:buChar char="•"/>
            </a:pPr>
            <a:r>
              <a:rPr lang="vi-VN" sz="1800" dirty="0">
                <a:latin typeface="+mj-lt"/>
                <a:cs typeface="Times New Roman" panose="02020603050405020304" pitchFamily="18" charset="0"/>
              </a:rPr>
              <a:t>input_shape</a:t>
            </a:r>
            <a:r>
              <a:rPr lang="en-US" sz="1800" dirty="0">
                <a:latin typeface="+mj-lt"/>
                <a:cs typeface="Times New Roman" panose="02020603050405020304" pitchFamily="18" charset="0"/>
              </a:rPr>
              <a:t>: </a:t>
            </a:r>
            <a:r>
              <a:rPr lang="vi-VN" sz="1800" dirty="0">
                <a:latin typeface="+mj-lt"/>
                <a:cs typeface="Times New Roman" panose="02020603050405020304" pitchFamily="18" charset="0"/>
              </a:rPr>
              <a:t>kích thước dữ liệu đầu vào mô hình</a:t>
            </a:r>
          </a:p>
          <a:p>
            <a:pPr marL="285750" indent="-285750">
              <a:buFont typeface="Arial" panose="020B0604020202020204" pitchFamily="34" charset="0"/>
              <a:buChar char="•"/>
            </a:pPr>
            <a:r>
              <a:rPr lang="vi-VN" sz="1800" dirty="0">
                <a:latin typeface="+mj-lt"/>
                <a:cs typeface="Times New Roman" panose="02020603050405020304" pitchFamily="18" charset="0"/>
              </a:rPr>
              <a:t>return_sequences=True: Trả về chuỗi đầu ra cung cấp ngữ cảnh cho Decoder.</a:t>
            </a:r>
          </a:p>
          <a:p>
            <a:r>
              <a:rPr lang="vi-VN" sz="1800" b="1" dirty="0">
                <a:latin typeface="+mj-lt"/>
                <a:cs typeface="Times New Roman" panose="02020603050405020304" pitchFamily="18" charset="0"/>
              </a:rPr>
              <a:t>Decoder:</a:t>
            </a:r>
          </a:p>
          <a:p>
            <a:pPr marL="285750" indent="-285750">
              <a:buFont typeface="Arial" panose="020B0604020202020204" pitchFamily="34" charset="0"/>
              <a:buChar char="•"/>
            </a:pPr>
            <a:r>
              <a:rPr lang="vi-VN" sz="1800" dirty="0">
                <a:latin typeface="+mj-lt"/>
                <a:cs typeface="Times New Roman" panose="02020603050405020304" pitchFamily="18" charset="0"/>
              </a:rPr>
              <a:t>LSTM hai chiều (Bidirectional) học ngữ cảnh theo cả hai hướng (trái sang phải và ngược lại)</a:t>
            </a:r>
            <a:r>
              <a:rPr lang="en-US" sz="1800" dirty="0">
                <a:latin typeface="+mj-lt"/>
                <a:cs typeface="Times New Roman" panose="02020603050405020304" pitchFamily="18" charset="0"/>
              </a:rPr>
              <a:t>, </a:t>
            </a:r>
            <a:r>
              <a:rPr lang="vi-VN" sz="1800" dirty="0">
                <a:latin typeface="+mj-lt"/>
                <a:cs typeface="Times New Roman" panose="02020603050405020304" pitchFamily="18" charset="0"/>
              </a:rPr>
              <a:t>giúp mô hình lưu trữ ngữ cảnh đầy đủ hơn.</a:t>
            </a:r>
          </a:p>
          <a:p>
            <a:pPr marL="285750" indent="-285750">
              <a:buFont typeface="Arial" panose="020B0604020202020204" pitchFamily="34" charset="0"/>
              <a:buChar char="•"/>
            </a:pPr>
            <a:r>
              <a:rPr lang="vi-VN" sz="1800" dirty="0">
                <a:latin typeface="+mj-lt"/>
                <a:cs typeface="Times New Roman" panose="02020603050405020304" pitchFamily="18" charset="0"/>
              </a:rPr>
              <a:t>dropout=0.2: Áp dụng dropout để giảm overfitting.</a:t>
            </a:r>
          </a:p>
          <a:p>
            <a:pPr marL="285750" indent="-285750">
              <a:buFont typeface="Arial" panose="020B0604020202020204" pitchFamily="34" charset="0"/>
              <a:buChar char="•"/>
            </a:pPr>
            <a:r>
              <a:rPr lang="vi-VN" sz="1800" dirty="0">
                <a:latin typeface="+mj-lt"/>
                <a:cs typeface="Times New Roman" panose="02020603050405020304" pitchFamily="18" charset="0"/>
              </a:rPr>
              <a:t>return_sequences=True: Trả về toàn bộ chuỗi đầu ra.</a:t>
            </a:r>
          </a:p>
          <a:p>
            <a:endParaRPr lang="en-US" sz="1800" dirty="0">
              <a:latin typeface="+mj-lt"/>
              <a:cs typeface="Times New Roman" panose="02020603050405020304" pitchFamily="18" charset="0"/>
            </a:endParaRPr>
          </a:p>
        </p:txBody>
      </p:sp>
      <p:pic>
        <p:nvPicPr>
          <p:cNvPr id="5" name="Picture 4" descr="A diagram of a decoder states&#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336" y="1715718"/>
            <a:ext cx="6230634" cy="2388571"/>
          </a:xfrm>
          <a:prstGeom prst="rect">
            <a:avLst/>
          </a:prstGeom>
        </p:spPr>
      </p:pic>
      <p:sp>
        <p:nvSpPr>
          <p:cNvPr id="3"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9" name="Picture 8">
            <a:extLst>
              <a:ext uri="{FF2B5EF4-FFF2-40B4-BE49-F238E27FC236}">
                <a16:creationId xmlns:a16="http://schemas.microsoft.com/office/drawing/2014/main" id="{3A0D4BED-227E-9D14-20EA-C3978CD9B5B2}"/>
              </a:ext>
            </a:extLst>
          </p:cNvPr>
          <p:cNvPicPr>
            <a:picLocks noChangeAspect="1"/>
          </p:cNvPicPr>
          <p:nvPr/>
        </p:nvPicPr>
        <p:blipFill>
          <a:blip r:embed="rId4"/>
          <a:stretch>
            <a:fillRect/>
          </a:stretch>
        </p:blipFill>
        <p:spPr>
          <a:xfrm>
            <a:off x="5910402" y="4018844"/>
            <a:ext cx="6124951" cy="14901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72379" y="1998133"/>
            <a:ext cx="5523621" cy="3409246"/>
          </a:xfrm>
        </p:spPr>
        <p:txBody>
          <a:bodyPr/>
          <a:lstStyle/>
          <a:p>
            <a:pPr algn="just"/>
            <a:r>
              <a:rPr lang="en-US" altLang="vi-VN" sz="2200" b="0" i="0" dirty="0">
                <a:effectLst/>
                <a:latin typeface="Times New Roman" panose="02020603050405020304" pitchFamily="18" charset="0"/>
                <a:cs typeface="Times New Roman" panose="02020603050405020304" pitchFamily="18" charset="0"/>
              </a:rPr>
              <a:t>Biên dịch mô hình:</a:t>
            </a:r>
            <a:endParaRPr lang="vi-VN" sz="22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a:t>
            </a:r>
            <a:r>
              <a:rPr lang="vi-VN" sz="2200" b="0" i="0" dirty="0">
                <a:effectLst/>
                <a:latin typeface="Times New Roman" panose="02020603050405020304" pitchFamily="18" charset="0"/>
                <a:cs typeface="Times New Roman" panose="02020603050405020304" pitchFamily="18" charset="0"/>
              </a:rPr>
              <a:t>àm mất mát '</a:t>
            </a:r>
            <a:r>
              <a:rPr lang="vi-VN" sz="2200" b="1" i="0" dirty="0">
                <a:effectLst/>
                <a:latin typeface="Times New Roman" panose="02020603050405020304" pitchFamily="18" charset="0"/>
                <a:cs typeface="Times New Roman" panose="02020603050405020304" pitchFamily="18" charset="0"/>
              </a:rPr>
              <a:t>categorical_crossentropy</a:t>
            </a:r>
            <a:r>
              <a:rPr lang="vi-VN" sz="2200" b="0" i="0" dirty="0">
                <a:effectLst/>
                <a:latin typeface="Times New Roman" panose="02020603050405020304" pitchFamily="18" charset="0"/>
                <a:cs typeface="Times New Roman" panose="02020603050405020304" pitchFamily="18" charset="0"/>
              </a:rPr>
              <a:t>'</a:t>
            </a:r>
            <a:r>
              <a:rPr lang="en-US" altLang="vi-VN" sz="2200" b="0" i="0" dirty="0">
                <a:effectLst/>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sym typeface="+mn-ea"/>
              </a:rPr>
              <a:t>phổ</a:t>
            </a:r>
            <a:r>
              <a:rPr lang="en-US" altLang="en-US" sz="2200" dirty="0">
                <a:latin typeface="Times New Roman" panose="02020603050405020304" pitchFamily="18" charset="0"/>
                <a:cs typeface="Times New Roman" panose="02020603050405020304" pitchFamily="18" charset="0"/>
                <a:sym typeface="+mn-ea"/>
              </a:rPr>
              <a:t> </a:t>
            </a:r>
            <a:r>
              <a:rPr lang="en-US" altLang="en-US" sz="2200" dirty="0" err="1">
                <a:latin typeface="Times New Roman" panose="02020603050405020304" pitchFamily="18" charset="0"/>
                <a:cs typeface="Times New Roman" panose="02020603050405020304" pitchFamily="18" charset="0"/>
                <a:sym typeface="+mn-ea"/>
              </a:rPr>
              <a:t>biến</a:t>
            </a:r>
            <a:r>
              <a:rPr lang="en-US" altLang="en-US" sz="2200" dirty="0">
                <a:latin typeface="Times New Roman" panose="02020603050405020304" pitchFamily="18" charset="0"/>
                <a:cs typeface="Times New Roman" panose="02020603050405020304" pitchFamily="18" charset="0"/>
                <a:sym typeface="+mn-ea"/>
              </a:rPr>
              <a:t> </a:t>
            </a:r>
            <a:r>
              <a:rPr lang="en-US" altLang="en-US" sz="2200" dirty="0" err="1">
                <a:latin typeface="Times New Roman" panose="02020603050405020304" pitchFamily="18" charset="0"/>
                <a:cs typeface="Times New Roman" panose="02020603050405020304" pitchFamily="18" charset="0"/>
                <a:sym typeface="+mn-ea"/>
              </a:rPr>
              <a:t>trong</a:t>
            </a:r>
            <a:r>
              <a:rPr lang="en-US" altLang="en-US" sz="2200" dirty="0">
                <a:latin typeface="Times New Roman" panose="02020603050405020304" pitchFamily="18" charset="0"/>
                <a:cs typeface="Times New Roman" panose="02020603050405020304" pitchFamily="18" charset="0"/>
                <a:sym typeface="+mn-ea"/>
              </a:rPr>
              <a:t> </a:t>
            </a:r>
            <a:r>
              <a:rPr lang="en-US" altLang="en-US" sz="2200" dirty="0" err="1">
                <a:latin typeface="Times New Roman" panose="02020603050405020304" pitchFamily="18" charset="0"/>
                <a:cs typeface="Times New Roman" panose="02020603050405020304" pitchFamily="18" charset="0"/>
                <a:sym typeface="+mn-ea"/>
              </a:rPr>
              <a:t>bài</a:t>
            </a:r>
            <a:r>
              <a:rPr lang="en-US" altLang="en-US" sz="2200" dirty="0">
                <a:latin typeface="Times New Roman" panose="02020603050405020304" pitchFamily="18" charset="0"/>
                <a:cs typeface="Times New Roman" panose="02020603050405020304" pitchFamily="18" charset="0"/>
                <a:sym typeface="+mn-ea"/>
              </a:rPr>
              <a:t> </a:t>
            </a:r>
            <a:r>
              <a:rPr lang="en-US" altLang="en-US" sz="2200" dirty="0" err="1">
                <a:latin typeface="Times New Roman" panose="02020603050405020304" pitchFamily="18" charset="0"/>
                <a:cs typeface="Times New Roman" panose="02020603050405020304" pitchFamily="18" charset="0"/>
                <a:sym typeface="+mn-ea"/>
              </a:rPr>
              <a:t>toán</a:t>
            </a:r>
            <a:r>
              <a:rPr lang="en-US" altLang="en-US" sz="2200" dirty="0">
                <a:latin typeface="Times New Roman" panose="02020603050405020304" pitchFamily="18" charset="0"/>
                <a:cs typeface="Times New Roman" panose="02020603050405020304" pitchFamily="18" charset="0"/>
                <a:sym typeface="+mn-ea"/>
              </a:rPr>
              <a:t> </a:t>
            </a:r>
            <a:r>
              <a:rPr lang="en-US" altLang="en-US" sz="2200" dirty="0" err="1">
                <a:latin typeface="Times New Roman" panose="02020603050405020304" pitchFamily="18" charset="0"/>
                <a:cs typeface="Times New Roman" panose="02020603050405020304" pitchFamily="18" charset="0"/>
                <a:sym typeface="+mn-ea"/>
              </a:rPr>
              <a:t>phân</a:t>
            </a:r>
            <a:r>
              <a:rPr lang="en-US" altLang="en-US" sz="2200" dirty="0">
                <a:latin typeface="Times New Roman" panose="02020603050405020304" pitchFamily="18" charset="0"/>
                <a:cs typeface="Times New Roman" panose="02020603050405020304" pitchFamily="18" charset="0"/>
                <a:sym typeface="+mn-ea"/>
              </a:rPr>
              <a:t> </a:t>
            </a:r>
            <a:r>
              <a:rPr lang="en-US" altLang="en-US" sz="2200" dirty="0" err="1">
                <a:latin typeface="Times New Roman" panose="02020603050405020304" pitchFamily="18" charset="0"/>
                <a:cs typeface="Times New Roman" panose="02020603050405020304" pitchFamily="18" charset="0"/>
                <a:sym typeface="+mn-ea"/>
              </a:rPr>
              <a:t>loại</a:t>
            </a:r>
            <a:r>
              <a:rPr lang="en-US" altLang="en-US" sz="2200" dirty="0">
                <a:latin typeface="Times New Roman" panose="02020603050405020304" pitchFamily="18" charset="0"/>
                <a:cs typeface="Times New Roman" panose="02020603050405020304" pitchFamily="18" charset="0"/>
                <a:sym typeface="+mn-ea"/>
              </a:rPr>
              <a:t> </a:t>
            </a:r>
            <a:r>
              <a:rPr lang="en-US" altLang="en-US" sz="2200" dirty="0" err="1">
                <a:latin typeface="Times New Roman" panose="02020603050405020304" pitchFamily="18" charset="0"/>
                <a:cs typeface="Times New Roman" panose="02020603050405020304" pitchFamily="18" charset="0"/>
                <a:sym typeface="+mn-ea"/>
              </a:rPr>
              <a:t>nhiều</a:t>
            </a:r>
            <a:r>
              <a:rPr lang="en-US" altLang="en-US" sz="2200" dirty="0">
                <a:latin typeface="Times New Roman" panose="02020603050405020304" pitchFamily="18" charset="0"/>
                <a:cs typeface="Times New Roman" panose="02020603050405020304" pitchFamily="18" charset="0"/>
                <a:sym typeface="+mn-ea"/>
              </a:rPr>
              <a:t> </a:t>
            </a:r>
            <a:r>
              <a:rPr lang="en-US" altLang="en-US" sz="2200" dirty="0" err="1">
                <a:latin typeface="Times New Roman" panose="02020603050405020304" pitchFamily="18" charset="0"/>
                <a:cs typeface="Times New Roman" panose="02020603050405020304" pitchFamily="18" charset="0"/>
                <a:sym typeface="+mn-ea"/>
              </a:rPr>
              <a:t>lớp</a:t>
            </a:r>
            <a:r>
              <a:rPr lang="en-US" altLang="en-US" sz="2200" dirty="0">
                <a:latin typeface="Times New Roman" panose="02020603050405020304" pitchFamily="18" charset="0"/>
                <a:cs typeface="Times New Roman" panose="02020603050405020304" pitchFamily="18" charset="0"/>
                <a:sym typeface="+mn-ea"/>
              </a:rPr>
              <a:t>.</a:t>
            </a:r>
            <a:endParaRPr lang="en-US" altLang="en-US"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sym typeface="+mn-ea"/>
              </a:rPr>
              <a:t>T</a:t>
            </a:r>
            <a:r>
              <a:rPr lang="vi-VN" sz="2200" dirty="0">
                <a:effectLst/>
                <a:latin typeface="Times New Roman" panose="02020603050405020304" pitchFamily="18" charset="0"/>
                <a:cs typeface="Times New Roman" panose="02020603050405020304" pitchFamily="18" charset="0"/>
                <a:sym typeface="+mn-ea"/>
              </a:rPr>
              <a:t>huật toán tối ưu hóa</a:t>
            </a:r>
            <a:r>
              <a:rPr lang="en-US" sz="2200" dirty="0">
                <a:effectLst/>
                <a:latin typeface="Times New Roman" panose="02020603050405020304" pitchFamily="18" charset="0"/>
                <a:cs typeface="Times New Roman" panose="02020603050405020304" pitchFamily="18" charset="0"/>
                <a:sym typeface="+mn-ea"/>
              </a:rPr>
              <a:t> </a:t>
            </a:r>
            <a:r>
              <a:rPr lang="en-US" altLang="en-US" sz="2200" b="1" dirty="0">
                <a:latin typeface="Times New Roman" panose="02020603050405020304" pitchFamily="18" charset="0"/>
                <a:cs typeface="Times New Roman" panose="02020603050405020304" pitchFamily="18" charset="0"/>
                <a:sym typeface="+mn-ea"/>
              </a:rPr>
              <a:t>Adam (Adaptive Moment Estimation)</a:t>
            </a:r>
            <a:endParaRPr lang="vi-VN" sz="2200" b="0" i="0" dirty="0">
              <a:effectLst/>
              <a:latin typeface="Times New Roman" panose="02020603050405020304" pitchFamily="18" charset="0"/>
              <a:cs typeface="Times New Roman" panose="02020603050405020304" pitchFamily="18" charset="0"/>
            </a:endParaRPr>
          </a:p>
          <a:p>
            <a:pPr algn="just"/>
            <a:r>
              <a:rPr lang="en-US" sz="2200" dirty="0" err="1">
                <a:latin typeface="Times New Roman" panose="02020603050405020304" pitchFamily="18" charset="0"/>
                <a:cs typeface="Times New Roman" panose="02020603050405020304" pitchFamily="18" charset="0"/>
              </a:rPr>
              <a:t>Huấn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luyện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Keras</a:t>
            </a:r>
            <a:r>
              <a:rPr lang="en-US" sz="22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80%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huấn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luyện</a:t>
            </a:r>
            <a:r>
              <a:rPr lang="en-US" sz="22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20%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a:t>
            </a:r>
            <a:r>
              <a:rPr lang="en-US" sz="22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vi-VN" sz="2200" b="0" i="0" dirty="0">
              <a:effectLst/>
              <a:latin typeface="Times New Roman" panose="02020603050405020304" pitchFamily="18" charset="0"/>
              <a:cs typeface="Times New Roman" panose="02020603050405020304" pitchFamily="18" charset="0"/>
            </a:endParaRPr>
          </a:p>
          <a:p>
            <a:pPr algn="just"/>
            <a:endParaRPr lang="en-US" sz="2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3" name="Picture 2">
            <a:extLst>
              <a:ext uri="{FF2B5EF4-FFF2-40B4-BE49-F238E27FC236}">
                <a16:creationId xmlns:a16="http://schemas.microsoft.com/office/drawing/2014/main" id="{7F6907BF-C136-63B9-E119-B98871269229}"/>
              </a:ext>
            </a:extLst>
          </p:cNvPr>
          <p:cNvPicPr>
            <a:picLocks noChangeAspect="1"/>
          </p:cNvPicPr>
          <p:nvPr/>
        </p:nvPicPr>
        <p:blipFill>
          <a:blip r:embed="rId3"/>
          <a:stretch>
            <a:fillRect/>
          </a:stretch>
        </p:blipFill>
        <p:spPr>
          <a:xfrm>
            <a:off x="6542975" y="2380157"/>
            <a:ext cx="5490982" cy="832241"/>
          </a:xfrm>
          <a:prstGeom prst="rect">
            <a:avLst/>
          </a:prstGeom>
        </p:spPr>
      </p:pic>
      <p:pic>
        <p:nvPicPr>
          <p:cNvPr id="2" name="Picture 1">
            <a:extLst>
              <a:ext uri="{FF2B5EF4-FFF2-40B4-BE49-F238E27FC236}">
                <a16:creationId xmlns:a16="http://schemas.microsoft.com/office/drawing/2014/main" id="{BB357D0C-6053-00EA-020F-DFEF1F4EC1F9}"/>
              </a:ext>
            </a:extLst>
          </p:cNvPr>
          <p:cNvPicPr>
            <a:picLocks noChangeAspect="1"/>
          </p:cNvPicPr>
          <p:nvPr/>
        </p:nvPicPr>
        <p:blipFill>
          <a:blip r:embed="rId4"/>
          <a:stretch>
            <a:fillRect/>
          </a:stretch>
        </p:blipFill>
        <p:spPr>
          <a:xfrm>
            <a:off x="6499046" y="3816830"/>
            <a:ext cx="5490983" cy="17788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20060" y="1218242"/>
            <a:ext cx="6019391" cy="4705514"/>
          </a:xfrm>
          <a:prstGeom prst="rect">
            <a:avLst/>
          </a:prstGeom>
        </p:spPr>
      </p:pic>
      <p:sp>
        <p:nvSpPr>
          <p:cNvPr id="6" name="Rectangle 1"/>
          <p:cNvSpPr>
            <a:spLocks noGrp="1" noChangeArrowheads="1"/>
          </p:cNvSpPr>
          <p:nvPr>
            <p:ph type="body" sz="half" idx="2"/>
          </p:nvPr>
        </p:nvSpPr>
        <p:spPr bwMode="auto">
          <a:xfrm>
            <a:off x="581025" y="1462723"/>
            <a:ext cx="533971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algn="l" defTabSz="914400" rtl="0" eaLnBrk="0" fontAlgn="base" latinLnBrk="0" hangingPunct="0">
              <a:lnSpc>
                <a:spcPct val="100000"/>
              </a:lnSpc>
              <a:spcBef>
                <a:spcPct val="0"/>
              </a:spcBef>
              <a:spcAft>
                <a:spcPct val="0"/>
              </a:spcAft>
              <a:buClrTx/>
              <a:buSzTx/>
              <a:buFontTx/>
            </a:pPr>
            <a:endPar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endParaRPr>
          </a:p>
          <a:p>
            <a:pPr marL="0" marR="0" lvl="0" algn="l" defTabSz="914400" rtl="0" eaLnBrk="0" fontAlgn="base" latinLnBrk="0" hangingPunct="0">
              <a:lnSpc>
                <a:spcPct val="100000"/>
              </a:lnSpc>
              <a:spcBef>
                <a:spcPct val="0"/>
              </a:spcBef>
              <a:spcAft>
                <a:spcPct val="0"/>
              </a:spcAft>
              <a:buClrTx/>
              <a:buSzTx/>
              <a:buFontTx/>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Biểu đồ huấn luyện</a:t>
            </a:r>
          </a:p>
          <a:p>
            <a:pPr marL="0" marR="0" lvl="0" algn="l" defTabSz="914400" rtl="0" eaLnBrk="0" fontAlgn="base" latinLnBrk="0" hangingPunct="0">
              <a:lnSpc>
                <a:spcPct val="100000"/>
              </a:lnSpc>
              <a:spcBef>
                <a:spcPct val="0"/>
              </a:spcBef>
              <a:spcAft>
                <a:spcPct val="0"/>
              </a:spcAft>
              <a:buClrTx/>
              <a:buSzTx/>
              <a:buFontTx/>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Trục</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X (Epoch):</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Đại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lần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chạy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qua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toàn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bộ</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huấn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luyện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Trong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biểu</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đồ</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vẽ</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 epochs.</a:t>
            </a:r>
          </a:p>
          <a:p>
            <a:pPr marL="0" marR="0" lvl="0" algn="l" defTabSz="914400" rtl="0" eaLnBrk="0" fontAlgn="base" latinLnBrk="0" hangingPunct="0">
              <a:lnSpc>
                <a:spcPct val="100000"/>
              </a:lnSpc>
              <a:spcBef>
                <a:spcPct val="0"/>
              </a:spcBef>
              <a:spcAft>
                <a:spcPct val="0"/>
              </a:spcAft>
              <a:buClrTx/>
              <a:buSzTx/>
              <a:buFontTx/>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Trục</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Mất</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mát</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chính</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Mất</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mát</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Giá</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trị</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biểu</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diễn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lỗi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chính</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(Accuracy):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chính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đoán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giá</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trị</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nằm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khoảng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 1].</a:t>
            </a:r>
          </a:p>
        </p:txBody>
      </p:sp>
      <p:sp>
        <p:nvSpPr>
          <p:cNvPr id="4"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34658" y="1855036"/>
            <a:ext cx="11457342" cy="1438771"/>
          </a:xfrm>
        </p:spPr>
        <p:txBody>
          <a:bodyPr/>
          <a:lstStyle/>
          <a:p>
            <a:r>
              <a:rPr lang="en-US" altLang="en-US" sz="2000" b="1" dirty="0" err="1">
                <a:latin typeface="Times New Roman" panose="02020603050405020304" pitchFamily="18" charset="0"/>
                <a:cs typeface="Times New Roman" panose="02020603050405020304" pitchFamily="18" charset="0"/>
              </a:rPr>
              <a:t>Kết quả:</a:t>
            </a:r>
            <a:r>
              <a:rPr lang="en-US" altLang="en-US" sz="2000" dirty="0" err="1">
                <a:latin typeface="Times New Roman" panose="02020603050405020304" pitchFamily="18" charset="0"/>
                <a:cs typeface="Times New Roman" panose="02020603050405020304" pitchFamily="18" charset="0"/>
              </a:rPr>
              <a:t> Mô</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hình</a:t>
            </a:r>
            <a:r>
              <a:rPr lang="en-US" altLang="en-US" sz="2000" dirty="0">
                <a:latin typeface="Times New Roman" panose="02020603050405020304" pitchFamily="18" charset="0"/>
                <a:cs typeface="Times New Roman" panose="02020603050405020304" pitchFamily="18" charset="0"/>
              </a:rPr>
              <a:t> đ</a:t>
            </a:r>
            <a:r>
              <a:rPr lang="en-US" altLang="en-US" sz="2000" dirty="0" err="1">
                <a:latin typeface="Times New Roman" panose="02020603050405020304" pitchFamily="18" charset="0"/>
                <a:cs typeface="Times New Roman" panose="02020603050405020304" pitchFamily="18" charset="0"/>
              </a:rPr>
              <a:t>ạt</a:t>
            </a:r>
            <a:r>
              <a:rPr lang="en-US" altLang="en-US" sz="2000" dirty="0">
                <a:latin typeface="Times New Roman" panose="02020603050405020304" pitchFamily="18" charset="0"/>
                <a:cs typeface="Times New Roman" panose="02020603050405020304" pitchFamily="18" charset="0"/>
              </a:rPr>
              <a:t> độ </a:t>
            </a:r>
            <a:r>
              <a:rPr lang="en-US" altLang="en-US" sz="2000" dirty="0" err="1">
                <a:latin typeface="Times New Roman" panose="02020603050405020304" pitchFamily="18" charset="0"/>
                <a:cs typeface="Times New Roman" panose="02020603050405020304" pitchFamily="18" charset="0"/>
              </a:rPr>
              <a:t>chính</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xác</a:t>
            </a:r>
            <a:r>
              <a:rPr lang="en-US" altLang="en-US" sz="2000" dirty="0">
                <a:latin typeface="Times New Roman" panose="02020603050405020304" pitchFamily="18" charset="0"/>
                <a:cs typeface="Times New Roman" panose="02020603050405020304" pitchFamily="18" charset="0"/>
              </a:rPr>
              <a:t> 74% </a:t>
            </a:r>
            <a:r>
              <a:rPr lang="en-US" altLang="en-US" sz="2000" dirty="0" err="1">
                <a:latin typeface="Times New Roman" panose="02020603050405020304" pitchFamily="18" charset="0"/>
                <a:cs typeface="Times New Roman" panose="02020603050405020304" pitchFamily="18" charset="0"/>
              </a:rPr>
              <a:t>trên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tập</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câu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hỏi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kiểm</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với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hơn</a:t>
            </a:r>
            <a:r>
              <a:rPr lang="en-US" altLang="en-US" sz="2000" dirty="0">
                <a:latin typeface="Times New Roman" panose="02020603050405020304" pitchFamily="18" charset="0"/>
                <a:cs typeface="Times New Roman" panose="02020603050405020304" pitchFamily="18" charset="0"/>
              </a:rPr>
              <a:t> 100 </a:t>
            </a:r>
            <a:r>
              <a:rPr lang="en-US" altLang="en-US" sz="2000" dirty="0" err="1">
                <a:latin typeface="Times New Roman" panose="02020603050405020304" pitchFamily="18" charset="0"/>
                <a:cs typeface="Times New Roman" panose="02020603050405020304" pitchFamily="18" charset="0"/>
              </a:rPr>
              <a:t>câu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có</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lỗi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chính</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tả</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phổ</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biến</a:t>
            </a:r>
            <a:r>
              <a:rPr lang="en-US" altLang="en-US" sz="2000" dirty="0">
                <a:latin typeface="Times New Roman" panose="02020603050405020304" pitchFamily="18" charset="0"/>
                <a:cs typeface="Times New Roman" panose="02020603050405020304" pitchFamily="18" charset="0"/>
              </a:rPr>
              <a:t> . </a:t>
            </a:r>
          </a:p>
          <a:p>
            <a:r>
              <a:rPr lang="en-US" altLang="en-US" sz="2000" b="1" dirty="0">
                <a:latin typeface="Times New Roman" panose="02020603050405020304" pitchFamily="18" charset="0"/>
                <a:cs typeface="Times New Roman" panose="02020603050405020304" pitchFamily="18" charset="0"/>
              </a:rPr>
              <a:t>Đ</a:t>
            </a:r>
            <a:r>
              <a:rPr lang="en-US" altLang="en-US" sz="2000" b="1" dirty="0" err="1">
                <a:latin typeface="Times New Roman" panose="02020603050405020304" pitchFamily="18" charset="0"/>
                <a:cs typeface="Times New Roman" panose="02020603050405020304" pitchFamily="18" charset="0"/>
              </a:rPr>
              <a:t>ánh</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giá:</a:t>
            </a:r>
            <a:r>
              <a:rPr lang="en-US" altLang="en-US" sz="2000" dirty="0">
                <a:latin typeface="Times New Roman" panose="02020603050405020304" pitchFamily="18" charset="0"/>
                <a:cs typeface="Times New Roman" panose="02020603050405020304" pitchFamily="18" charset="0"/>
              </a:rPr>
              <a:t> C</a:t>
            </a:r>
            <a:r>
              <a:rPr lang="en-US" altLang="en-US" sz="2000" dirty="0" err="1">
                <a:latin typeface="Times New Roman" panose="02020603050405020304" pitchFamily="18" charset="0"/>
                <a:cs typeface="Times New Roman" panose="02020603050405020304" pitchFamily="18" charset="0"/>
              </a:rPr>
              <a:t>ác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ví</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dụ</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thực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tế</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thấy</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mô</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hình</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khắc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phục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tốt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các</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lỗi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phổ</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biến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nh</a:t>
            </a:r>
            <a:r>
              <a:rPr lang="en-US" altLang="en-US" sz="2000" dirty="0">
                <a:latin typeface="Times New Roman" panose="02020603050405020304" pitchFamily="18" charset="0"/>
                <a:cs typeface="Times New Roman" panose="02020603050405020304" pitchFamily="18" charset="0"/>
              </a:rPr>
              <a:t>ư:</a:t>
            </a:r>
          </a:p>
          <a:p>
            <a:endParaRPr lang="en-US" altLang="en-US" sz="2000" dirty="0">
              <a:latin typeface="Times New Roman" panose="02020603050405020304" pitchFamily="18" charset="0"/>
              <a:cs typeface="Times New Roman" panose="02020603050405020304" pitchFamily="18" charset="0"/>
            </a:endParaRPr>
          </a:p>
        </p:txBody>
      </p:sp>
      <p:graphicFrame>
        <p:nvGraphicFramePr>
          <p:cNvPr id="3" name="Table 2"/>
          <p:cNvGraphicFramePr/>
          <p:nvPr>
            <p:custDataLst>
              <p:tags r:id="rId1"/>
            </p:custDataLst>
            <p:extLst>
              <p:ext uri="{D42A27DB-BD31-4B8C-83A1-F6EECF244321}">
                <p14:modId xmlns:p14="http://schemas.microsoft.com/office/powerpoint/2010/main" val="2616461373"/>
              </p:ext>
            </p:extLst>
          </p:nvPr>
        </p:nvGraphicFramePr>
        <p:xfrm>
          <a:off x="1207912" y="2788356"/>
          <a:ext cx="9966184" cy="3233412"/>
        </p:xfrm>
        <a:graphic>
          <a:graphicData uri="http://schemas.openxmlformats.org/drawingml/2006/table">
            <a:tbl>
              <a:tblPr firstRow="1" bandRow="1">
                <a:tableStyleId>{5C22544A-7EE6-4342-B048-85BDC9FD1C3A}</a:tableStyleId>
              </a:tblPr>
              <a:tblGrid>
                <a:gridCol w="5486021">
                  <a:extLst>
                    <a:ext uri="{9D8B030D-6E8A-4147-A177-3AD203B41FA5}">
                      <a16:colId xmlns:a16="http://schemas.microsoft.com/office/drawing/2014/main" val="20000"/>
                    </a:ext>
                  </a:extLst>
                </a:gridCol>
                <a:gridCol w="4480163">
                  <a:extLst>
                    <a:ext uri="{9D8B030D-6E8A-4147-A177-3AD203B41FA5}">
                      <a16:colId xmlns:a16="http://schemas.microsoft.com/office/drawing/2014/main" val="20001"/>
                    </a:ext>
                  </a:extLst>
                </a:gridCol>
              </a:tblGrid>
              <a:tr h="538902">
                <a:tc>
                  <a:txBody>
                    <a:bodyPr/>
                    <a:lstStyle/>
                    <a:p>
                      <a:pPr>
                        <a:buNone/>
                      </a:pPr>
                      <a:r>
                        <a:rPr lang="en-US"/>
                        <a:t>Câu sai chính tả</a:t>
                      </a:r>
                    </a:p>
                  </a:txBody>
                  <a:tcPr/>
                </a:tc>
                <a:tc>
                  <a:txBody>
                    <a:bodyPr/>
                    <a:lstStyle/>
                    <a:p>
                      <a:pPr>
                        <a:buNone/>
                      </a:pPr>
                      <a:r>
                        <a:rPr lang="en-US" dirty="0" err="1"/>
                        <a:t>Câu</a:t>
                      </a:r>
                      <a:r>
                        <a:rPr lang="en-US" dirty="0"/>
                        <a:t> </a:t>
                      </a:r>
                      <a:r>
                        <a:rPr lang="en-US" dirty="0" err="1"/>
                        <a:t>sau</a:t>
                      </a:r>
                      <a:r>
                        <a:rPr lang="en-US" dirty="0"/>
                        <a:t> </a:t>
                      </a:r>
                      <a:r>
                        <a:rPr lang="en-US" dirty="0" err="1"/>
                        <a:t>khi</a:t>
                      </a:r>
                      <a:r>
                        <a:rPr lang="en-US" dirty="0"/>
                        <a:t> </a:t>
                      </a:r>
                      <a:r>
                        <a:rPr lang="en-US" dirty="0" err="1"/>
                        <a:t>sửa</a:t>
                      </a:r>
                      <a:r>
                        <a:rPr lang="en-US" dirty="0"/>
                        <a:t> </a:t>
                      </a:r>
                      <a:r>
                        <a:rPr lang="en-US" dirty="0" err="1"/>
                        <a:t>lỗi</a:t>
                      </a:r>
                      <a:endParaRPr lang="en-US" dirty="0"/>
                    </a:p>
                  </a:txBody>
                  <a:tcPr/>
                </a:tc>
                <a:extLst>
                  <a:ext uri="{0D108BD9-81ED-4DB2-BD59-A6C34878D82A}">
                    <a16:rowId xmlns:a16="http://schemas.microsoft.com/office/drawing/2014/main" val="10000"/>
                  </a:ext>
                </a:extLst>
              </a:tr>
              <a:tr h="538902">
                <a:tc>
                  <a:txBody>
                    <a:bodyPr/>
                    <a:lstStyle/>
                    <a:p>
                      <a:pPr>
                        <a:buNone/>
                      </a:pPr>
                      <a:r>
                        <a:rPr lang="en-US" altLang="en-US"/>
                        <a:t>tooi iu tiếng Việt</a:t>
                      </a:r>
                    </a:p>
                  </a:txBody>
                  <a:tcPr/>
                </a:tc>
                <a:tc>
                  <a:txBody>
                    <a:bodyPr/>
                    <a:lstStyle/>
                    <a:p>
                      <a:pPr>
                        <a:buNone/>
                      </a:pPr>
                      <a:r>
                        <a:rPr lang="en-US" altLang="en-US"/>
                        <a:t>tôi yêu tiếng Việt</a:t>
                      </a:r>
                    </a:p>
                  </a:txBody>
                  <a:tcPr/>
                </a:tc>
                <a:extLst>
                  <a:ext uri="{0D108BD9-81ED-4DB2-BD59-A6C34878D82A}">
                    <a16:rowId xmlns:a16="http://schemas.microsoft.com/office/drawing/2014/main" val="10001"/>
                  </a:ext>
                </a:extLst>
              </a:tr>
              <a:tr h="538902">
                <a:tc>
                  <a:txBody>
                    <a:bodyPr/>
                    <a:lstStyle/>
                    <a:p>
                      <a:pPr>
                        <a:buNone/>
                      </a:pPr>
                      <a:r>
                        <a:rPr lang="en-US" altLang="en-US"/>
                        <a:t>học phis ngafnh duowjcj bao nhiêu tiền vậy</a:t>
                      </a:r>
                    </a:p>
                  </a:txBody>
                  <a:tcPr/>
                </a:tc>
                <a:tc>
                  <a:txBody>
                    <a:bodyPr/>
                    <a:lstStyle/>
                    <a:p>
                      <a:pPr>
                        <a:buNone/>
                      </a:pPr>
                      <a:r>
                        <a:rPr lang="en-US" altLang="en-US"/>
                        <a:t>học phí ngành dựợc bao nhiêu tiền vậy</a:t>
                      </a:r>
                    </a:p>
                  </a:txBody>
                  <a:tcPr/>
                </a:tc>
                <a:extLst>
                  <a:ext uri="{0D108BD9-81ED-4DB2-BD59-A6C34878D82A}">
                    <a16:rowId xmlns:a16="http://schemas.microsoft.com/office/drawing/2014/main" val="10002"/>
                  </a:ext>
                </a:extLst>
              </a:tr>
              <a:tr h="538902">
                <a:tc>
                  <a:txBody>
                    <a:bodyPr/>
                    <a:lstStyle/>
                    <a:p>
                      <a:pPr>
                        <a:buNone/>
                      </a:pPr>
                      <a:r>
                        <a:rPr lang="en-US" altLang="en-US"/>
                        <a:t>địa chir của truownfgw ở đâu vậy</a:t>
                      </a:r>
                    </a:p>
                  </a:txBody>
                  <a:tcPr/>
                </a:tc>
                <a:tc>
                  <a:txBody>
                    <a:bodyPr/>
                    <a:lstStyle/>
                    <a:p>
                      <a:pPr>
                        <a:buNone/>
                      </a:pPr>
                      <a:r>
                        <a:rPr lang="en-US" altLang="en-US"/>
                        <a:t> địa chỉ của trường ở đâu vậy</a:t>
                      </a:r>
                    </a:p>
                  </a:txBody>
                  <a:tcPr/>
                </a:tc>
                <a:extLst>
                  <a:ext uri="{0D108BD9-81ED-4DB2-BD59-A6C34878D82A}">
                    <a16:rowId xmlns:a16="http://schemas.microsoft.com/office/drawing/2014/main" val="10003"/>
                  </a:ext>
                </a:extLst>
              </a:tr>
              <a:tr h="538902">
                <a:tc>
                  <a:txBody>
                    <a:bodyPr/>
                    <a:lstStyle/>
                    <a:p>
                      <a:pPr>
                        <a:buNone/>
                      </a:pPr>
                      <a:r>
                        <a:rPr lang="en-US" altLang="en-US"/>
                        <a:t>trường cos các hoajt động ngoại khoá ko?</a:t>
                      </a:r>
                    </a:p>
                  </a:txBody>
                  <a:tcPr/>
                </a:tc>
                <a:tc>
                  <a:txBody>
                    <a:bodyPr/>
                    <a:lstStyle/>
                    <a:p>
                      <a:pPr>
                        <a:buNone/>
                      </a:pPr>
                      <a:r>
                        <a:rPr lang="en-US" altLang="en-US"/>
                        <a:t>trường có các hoạt động ngoại khoá không?</a:t>
                      </a:r>
                    </a:p>
                  </a:txBody>
                  <a:tcPr/>
                </a:tc>
                <a:extLst>
                  <a:ext uri="{0D108BD9-81ED-4DB2-BD59-A6C34878D82A}">
                    <a16:rowId xmlns:a16="http://schemas.microsoft.com/office/drawing/2014/main" val="10004"/>
                  </a:ext>
                </a:extLst>
              </a:tr>
              <a:tr h="538902">
                <a:tc>
                  <a:txBody>
                    <a:bodyPr/>
                    <a:lstStyle/>
                    <a:p>
                      <a:pPr>
                        <a:buNone/>
                      </a:pPr>
                      <a:r>
                        <a:rPr lang="en-US" altLang="en-US"/>
                        <a:t>truownfgf có chisnh sách hoox trợ gì cho sinh vieen</a:t>
                      </a:r>
                    </a:p>
                  </a:txBody>
                  <a:tcPr/>
                </a:tc>
                <a:tc>
                  <a:txBody>
                    <a:bodyPr/>
                    <a:lstStyle/>
                    <a:p>
                      <a:pPr>
                        <a:buNone/>
                      </a:pPr>
                      <a:r>
                        <a:rPr lang="en-US" altLang="en-US" dirty="0"/>
                        <a:t> trư</a:t>
                      </a:r>
                      <a:r>
                        <a:rPr lang="en-US" altLang="en-US" dirty="0" err="1"/>
                        <a:t>ờng</a:t>
                      </a:r>
                      <a:r>
                        <a:rPr lang="en-US" altLang="en-US" dirty="0"/>
                        <a:t> </a:t>
                      </a:r>
                      <a:r>
                        <a:rPr lang="en-US" altLang="en-US" dirty="0" err="1"/>
                        <a:t>có</a:t>
                      </a:r>
                      <a:r>
                        <a:rPr lang="en-US" altLang="en-US" dirty="0"/>
                        <a:t> </a:t>
                      </a:r>
                      <a:r>
                        <a:rPr lang="en-US" altLang="en-US" dirty="0" err="1"/>
                        <a:t>chính</a:t>
                      </a:r>
                      <a:r>
                        <a:rPr lang="en-US" altLang="en-US" dirty="0"/>
                        <a:t> </a:t>
                      </a:r>
                      <a:r>
                        <a:rPr lang="en-US" altLang="en-US" dirty="0" err="1"/>
                        <a:t>sách</a:t>
                      </a:r>
                      <a:r>
                        <a:rPr lang="en-US" altLang="en-US" dirty="0"/>
                        <a:t> </a:t>
                      </a:r>
                      <a:r>
                        <a:rPr lang="en-US" altLang="en-US" dirty="0" err="1"/>
                        <a:t>hỗ</a:t>
                      </a:r>
                      <a:r>
                        <a:rPr lang="en-US" altLang="en-US" dirty="0"/>
                        <a:t> </a:t>
                      </a:r>
                      <a:r>
                        <a:rPr lang="en-US" altLang="en-US" dirty="0" err="1"/>
                        <a:t>trợ</a:t>
                      </a:r>
                      <a:r>
                        <a:rPr lang="en-US" altLang="en-US" dirty="0"/>
                        <a:t> </a:t>
                      </a:r>
                      <a:r>
                        <a:rPr lang="en-US" altLang="en-US" dirty="0" err="1"/>
                        <a:t>gì</a:t>
                      </a:r>
                      <a:r>
                        <a:rPr lang="en-US" altLang="en-US" dirty="0"/>
                        <a:t> </a:t>
                      </a:r>
                      <a:r>
                        <a:rPr lang="en-US" altLang="en-US" dirty="0" err="1"/>
                        <a:t>cho</a:t>
                      </a:r>
                      <a:r>
                        <a:rPr lang="en-US" altLang="en-US" dirty="0"/>
                        <a:t> </a:t>
                      </a:r>
                      <a:r>
                        <a:rPr lang="en-US" altLang="en-US" dirty="0" err="1"/>
                        <a:t>sinh</a:t>
                      </a:r>
                      <a:r>
                        <a:rPr lang="en-US" altLang="en-US" dirty="0"/>
                        <a:t> </a:t>
                      </a:r>
                      <a:r>
                        <a:rPr lang="en-US" altLang="en-US" dirty="0" err="1"/>
                        <a:t>viên</a:t>
                      </a:r>
                      <a:endParaRPr lang="en-US" altLang="en-US" dirty="0"/>
                    </a:p>
                  </a:txBody>
                  <a:tcPr/>
                </a:tc>
                <a:extLst>
                  <a:ext uri="{0D108BD9-81ED-4DB2-BD59-A6C34878D82A}">
                    <a16:rowId xmlns:a16="http://schemas.microsoft.com/office/drawing/2014/main" val="10005"/>
                  </a:ext>
                </a:extLst>
              </a:tr>
            </a:tbl>
          </a:graphicData>
        </a:graphic>
      </p:graphicFrame>
      <p:sp>
        <p:nvSpPr>
          <p:cNvPr id="6"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93827" y="382137"/>
            <a:ext cx="5994455" cy="769441"/>
          </a:xfrm>
          <a:prstGeom prst="rect">
            <a:avLst/>
          </a:prstGeom>
          <a:noFill/>
        </p:spPr>
        <p:txBody>
          <a:bodyPr wrap="square" rtlCol="0">
            <a:spAutoFit/>
          </a:bodyPr>
          <a:lstStyle/>
          <a:p>
            <a:r>
              <a:rPr lang="en-US" sz="4400" b="1" dirty="0">
                <a:solidFill>
                  <a:srgbClr val="FF0000"/>
                </a:solidFill>
                <a:latin typeface="Times New Roman" panose="02020603050405020304" pitchFamily="18" charset="0"/>
                <a:cs typeface="Times New Roman" panose="02020603050405020304" pitchFamily="18" charset="0"/>
              </a:rPr>
              <a:t>NỘI DUNG BÁO CÁO</a:t>
            </a:r>
            <a:endParaRPr lang="vi-VN" sz="4400" b="1"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555844" y="1392071"/>
            <a:ext cx="9591127" cy="4939030"/>
          </a:xfrm>
          <a:prstGeom prst="rect">
            <a:avLst/>
          </a:prstGeom>
          <a:noFill/>
        </p:spPr>
        <p:txBody>
          <a:bodyPr wrap="square" rtlCol="0">
            <a:spAutoFit/>
          </a:bodyPr>
          <a:lstStyle/>
          <a:p>
            <a:pPr>
              <a:lnSpc>
                <a:spcPct val="150000"/>
              </a:lnSpc>
            </a:pPr>
            <a:r>
              <a:rPr lang="vi-VN" sz="3000" b="1" dirty="0">
                <a:solidFill>
                  <a:srgbClr val="0070C0"/>
                </a:solidFill>
                <a:latin typeface="Times New Roman" panose="02020603050405020304" pitchFamily="18" charset="0"/>
                <a:cs typeface="Times New Roman" panose="02020603050405020304" pitchFamily="18" charset="0"/>
              </a:rPr>
              <a:t>1. LÝ DO CHỌN ĐỀ TÀI</a:t>
            </a:r>
          </a:p>
          <a:p>
            <a:pPr>
              <a:lnSpc>
                <a:spcPct val="150000"/>
              </a:lnSpc>
            </a:pPr>
            <a:r>
              <a:rPr lang="vi-VN" sz="3000" b="1" dirty="0">
                <a:solidFill>
                  <a:srgbClr val="0070C0"/>
                </a:solidFill>
                <a:latin typeface="Times New Roman" panose="02020603050405020304" pitchFamily="18" charset="0"/>
                <a:cs typeface="Times New Roman" panose="02020603050405020304" pitchFamily="18" charset="0"/>
              </a:rPr>
              <a:t>2. MỤC TIÊU VÀ PHẠM VI CỦA ĐỀ TÀI</a:t>
            </a:r>
            <a:endParaRPr lang="en-US" sz="3000" b="1"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3000" b="1" dirty="0">
                <a:solidFill>
                  <a:srgbClr val="0070C0"/>
                </a:solidFill>
                <a:latin typeface="Times New Roman" panose="02020603050405020304" pitchFamily="18" charset="0"/>
                <a:cs typeface="Times New Roman" panose="02020603050405020304" pitchFamily="18" charset="0"/>
              </a:rPr>
              <a:t>3. </a:t>
            </a:r>
            <a:r>
              <a:rPr lang="vi-VN" sz="3000" b="1" dirty="0">
                <a:solidFill>
                  <a:srgbClr val="0070C0"/>
                </a:solidFill>
                <a:latin typeface="Times New Roman" panose="02020603050405020304" pitchFamily="18" charset="0"/>
                <a:cs typeface="Times New Roman" panose="02020603050405020304" pitchFamily="18" charset="0"/>
              </a:rPr>
              <a:t>NGHIÊN CỨU LIÊN QUAN</a:t>
            </a:r>
          </a:p>
          <a:p>
            <a:pPr>
              <a:lnSpc>
                <a:spcPct val="150000"/>
              </a:lnSpc>
            </a:pPr>
            <a:r>
              <a:rPr lang="en-US" sz="3000" b="1" dirty="0">
                <a:solidFill>
                  <a:srgbClr val="0070C0"/>
                </a:solidFill>
                <a:latin typeface="Times New Roman" panose="02020603050405020304" pitchFamily="18" charset="0"/>
                <a:cs typeface="Times New Roman" panose="02020603050405020304" pitchFamily="18" charset="0"/>
              </a:rPr>
              <a:t>4</a:t>
            </a:r>
            <a:r>
              <a:rPr lang="vi-VN" sz="3000" b="1" dirty="0">
                <a:solidFill>
                  <a:srgbClr val="0070C0"/>
                </a:solidFill>
                <a:latin typeface="Times New Roman" panose="02020603050405020304" pitchFamily="18" charset="0"/>
                <a:cs typeface="Times New Roman" panose="02020603050405020304" pitchFamily="18" charset="0"/>
              </a:rPr>
              <a:t>. PHƯƠNG PHÁP</a:t>
            </a:r>
            <a:r>
              <a:rPr lang="en-US" sz="3000" b="1" dirty="0">
                <a:solidFill>
                  <a:srgbClr val="0070C0"/>
                </a:solidFill>
                <a:latin typeface="Times New Roman" panose="02020603050405020304" pitchFamily="18" charset="0"/>
                <a:cs typeface="Times New Roman" panose="02020603050405020304" pitchFamily="18" charset="0"/>
              </a:rPr>
              <a:t> THỰC HIỆN</a:t>
            </a:r>
            <a:endParaRPr lang="vi-VN" sz="3000" b="1"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US" sz="3000" b="1" dirty="0">
                <a:solidFill>
                  <a:srgbClr val="0070C0"/>
                </a:solidFill>
                <a:latin typeface="Times New Roman" panose="02020603050405020304" pitchFamily="18" charset="0"/>
                <a:cs typeface="Times New Roman" panose="02020603050405020304" pitchFamily="18" charset="0"/>
              </a:rPr>
              <a:t>5</a:t>
            </a:r>
            <a:r>
              <a:rPr lang="vi-VN" sz="3000" b="1" dirty="0">
                <a:solidFill>
                  <a:srgbClr val="0070C0"/>
                </a:solidFill>
                <a:latin typeface="Times New Roman" panose="02020603050405020304" pitchFamily="18" charset="0"/>
                <a:cs typeface="Times New Roman" panose="02020603050405020304" pitchFamily="18" charset="0"/>
              </a:rPr>
              <a:t>. KẾT QUẢ VÀ ĐÁNH GIÁ</a:t>
            </a:r>
          </a:p>
          <a:p>
            <a:pPr>
              <a:lnSpc>
                <a:spcPct val="150000"/>
              </a:lnSpc>
            </a:pPr>
            <a:r>
              <a:rPr lang="en-US" sz="3000" b="1" dirty="0">
                <a:solidFill>
                  <a:srgbClr val="0070C0"/>
                </a:solidFill>
                <a:latin typeface="Times New Roman" panose="02020603050405020304" pitchFamily="18" charset="0"/>
                <a:cs typeface="Times New Roman" panose="02020603050405020304" pitchFamily="18" charset="0"/>
              </a:rPr>
              <a:t>6</a:t>
            </a:r>
            <a:r>
              <a:rPr lang="vi-VN" sz="3000" b="1" dirty="0">
                <a:solidFill>
                  <a:srgbClr val="0070C0"/>
                </a:solidFill>
                <a:latin typeface="Times New Roman" panose="02020603050405020304" pitchFamily="18" charset="0"/>
                <a:cs typeface="Times New Roman" panose="02020603050405020304" pitchFamily="18" charset="0"/>
              </a:rPr>
              <a:t>. KẾT LUẬN VÀ HƯỚNG PHÁT TRIỂN</a:t>
            </a:r>
          </a:p>
          <a:p>
            <a:pPr>
              <a:lnSpc>
                <a:spcPct val="150000"/>
              </a:lnSpc>
            </a:pPr>
            <a:r>
              <a:rPr lang="en-US" altLang="vi-VN" sz="3000" b="1" dirty="0">
                <a:solidFill>
                  <a:srgbClr val="0070C0"/>
                </a:solidFill>
                <a:latin typeface="Times New Roman" panose="02020603050405020304" pitchFamily="18" charset="0"/>
                <a:cs typeface="Times New Roman" panose="02020603050405020304" pitchFamily="18" charset="0"/>
              </a:rPr>
              <a:t>7.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6662" y="1225479"/>
            <a:ext cx="8899348" cy="611012"/>
          </a:xfrm>
        </p:spPr>
        <p:txBody>
          <a:bodyPr/>
          <a:lstStyle/>
          <a:p>
            <a:r>
              <a:rPr lang="en-US" sz="3000" b="1" dirty="0">
                <a:solidFill>
                  <a:schemeClr val="accent1">
                    <a:lumMod val="75000"/>
                  </a:schemeClr>
                </a:solidFill>
                <a:latin typeface="Times New Roman" panose="02020603050405020304" pitchFamily="18" charset="0"/>
                <a:cs typeface="Times New Roman" panose="02020603050405020304" pitchFamily="18" charset="0"/>
              </a:rPr>
              <a:t>RASA- </a:t>
            </a:r>
            <a:r>
              <a:rPr lang="en-US" sz="3000" b="1" dirty="0" err="1">
                <a:solidFill>
                  <a:schemeClr val="accent1">
                    <a:lumMod val="75000"/>
                  </a:schemeClr>
                </a:solidFill>
                <a:latin typeface="Times New Roman" panose="02020603050405020304" pitchFamily="18" charset="0"/>
                <a:cs typeface="Times New Roman" panose="02020603050405020304" pitchFamily="18" charset="0"/>
              </a:rPr>
              <a:t>Nền</a:t>
            </a:r>
            <a:r>
              <a:rPr lang="en-US" sz="3000" b="1" dirty="0">
                <a:solidFill>
                  <a:schemeClr val="accent1">
                    <a:lumMod val="75000"/>
                  </a:schemeClr>
                </a:solidFill>
                <a:latin typeface="Times New Roman" panose="02020603050405020304" pitchFamily="18" charset="0"/>
                <a:cs typeface="Times New Roman" panose="02020603050405020304" pitchFamily="18" charset="0"/>
              </a:rPr>
              <a:t> </a:t>
            </a:r>
            <a:r>
              <a:rPr lang="en-US" sz="3000" b="1" dirty="0" err="1">
                <a:solidFill>
                  <a:schemeClr val="accent1">
                    <a:lumMod val="75000"/>
                  </a:schemeClr>
                </a:solidFill>
                <a:latin typeface="Times New Roman" panose="02020603050405020304" pitchFamily="18" charset="0"/>
                <a:cs typeface="Times New Roman" panose="02020603050405020304" pitchFamily="18" charset="0"/>
              </a:rPr>
              <a:t>tảng</a:t>
            </a:r>
            <a:r>
              <a:rPr lang="en-US" sz="3000" b="1" dirty="0">
                <a:solidFill>
                  <a:schemeClr val="accent1">
                    <a:lumMod val="75000"/>
                  </a:schemeClr>
                </a:solidFill>
                <a:latin typeface="Times New Roman" panose="02020603050405020304" pitchFamily="18" charset="0"/>
                <a:cs typeface="Times New Roman" panose="02020603050405020304" pitchFamily="18" charset="0"/>
              </a:rPr>
              <a:t> </a:t>
            </a:r>
            <a:r>
              <a:rPr lang="en-US" sz="3000" b="1" dirty="0" err="1">
                <a:solidFill>
                  <a:schemeClr val="accent1">
                    <a:lumMod val="75000"/>
                  </a:schemeClr>
                </a:solidFill>
                <a:latin typeface="Times New Roman" panose="02020603050405020304" pitchFamily="18" charset="0"/>
                <a:cs typeface="Times New Roman" panose="02020603050405020304" pitchFamily="18" charset="0"/>
              </a:rPr>
              <a:t>phát</a:t>
            </a:r>
            <a:r>
              <a:rPr lang="en-US" sz="3000" b="1" dirty="0">
                <a:solidFill>
                  <a:schemeClr val="accent1">
                    <a:lumMod val="75000"/>
                  </a:schemeClr>
                </a:solidFill>
                <a:latin typeface="Times New Roman" panose="02020603050405020304" pitchFamily="18" charset="0"/>
                <a:cs typeface="Times New Roman" panose="02020603050405020304" pitchFamily="18" charset="0"/>
              </a:rPr>
              <a:t> </a:t>
            </a:r>
            <a:r>
              <a:rPr lang="en-US" sz="3000" b="1" dirty="0" err="1">
                <a:solidFill>
                  <a:schemeClr val="accent1">
                    <a:lumMod val="75000"/>
                  </a:schemeClr>
                </a:solidFill>
                <a:latin typeface="Times New Roman" panose="02020603050405020304" pitchFamily="18" charset="0"/>
                <a:cs typeface="Times New Roman" panose="02020603050405020304" pitchFamily="18" charset="0"/>
              </a:rPr>
              <a:t>triển</a:t>
            </a:r>
            <a:r>
              <a:rPr lang="en-US" sz="3000" b="1" dirty="0">
                <a:solidFill>
                  <a:schemeClr val="accent1">
                    <a:lumMod val="75000"/>
                  </a:schemeClr>
                </a:solidFill>
                <a:latin typeface="Times New Roman" panose="02020603050405020304" pitchFamily="18" charset="0"/>
                <a:cs typeface="Times New Roman" panose="02020603050405020304" pitchFamily="18" charset="0"/>
              </a:rPr>
              <a:t> chatbot </a:t>
            </a:r>
            <a:r>
              <a:rPr lang="en-US" sz="3000" b="1" dirty="0" err="1">
                <a:solidFill>
                  <a:schemeClr val="accent1">
                    <a:lumMod val="75000"/>
                  </a:schemeClr>
                </a:solidFill>
                <a:latin typeface="Times New Roman" panose="02020603050405020304" pitchFamily="18" charset="0"/>
                <a:cs typeface="Times New Roman" panose="02020603050405020304" pitchFamily="18" charset="0"/>
              </a:rPr>
              <a:t>thông</a:t>
            </a:r>
            <a:r>
              <a:rPr lang="en-US" sz="3000" b="1" dirty="0">
                <a:solidFill>
                  <a:schemeClr val="accent1">
                    <a:lumMod val="75000"/>
                  </a:schemeClr>
                </a:solidFill>
                <a:latin typeface="Times New Roman" panose="02020603050405020304" pitchFamily="18" charset="0"/>
                <a:cs typeface="Times New Roman" panose="02020603050405020304" pitchFamily="18" charset="0"/>
              </a:rPr>
              <a:t> </a:t>
            </a:r>
            <a:r>
              <a:rPr lang="en-US" sz="3000" b="1" dirty="0" err="1">
                <a:solidFill>
                  <a:schemeClr val="accent1">
                    <a:lumMod val="75000"/>
                  </a:schemeClr>
                </a:solidFill>
                <a:latin typeface="Times New Roman" panose="02020603050405020304" pitchFamily="18" charset="0"/>
                <a:cs typeface="Times New Roman" panose="02020603050405020304" pitchFamily="18" charset="0"/>
              </a:rPr>
              <a:t>minh</a:t>
            </a:r>
          </a:p>
        </p:txBody>
      </p:sp>
      <p:sp>
        <p:nvSpPr>
          <p:cNvPr id="4" name="Text Placeholder 3"/>
          <p:cNvSpPr>
            <a:spLocks noGrp="1"/>
          </p:cNvSpPr>
          <p:nvPr>
            <p:ph type="body" sz="half" idx="2"/>
          </p:nvPr>
        </p:nvSpPr>
        <p:spPr>
          <a:xfrm>
            <a:off x="598170" y="2434590"/>
            <a:ext cx="5229225" cy="2472055"/>
          </a:xfrm>
        </p:spPr>
        <p:txBody>
          <a:bodyPr/>
          <a:lstStyle/>
          <a:p>
            <a:r>
              <a:rPr lang="en-US" sz="2000" b="1" dirty="0" err="1">
                <a:latin typeface="Times New Roman" panose="02020603050405020304" pitchFamily="18" charset="0"/>
                <a:cs typeface="Times New Roman" panose="02020603050405020304" pitchFamily="18" charset="0"/>
              </a:rPr>
              <a:t>Tổng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quan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mô</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hình</a:t>
            </a:r>
            <a:r>
              <a:rPr lang="en-US" sz="2000" b="1"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Rasa NLU</a:t>
            </a:r>
          </a:p>
          <a:p>
            <a:pPr marL="342900" indent="-342900">
              <a:buFont typeface="Arial" panose="020B0604020202020204" pitchFamily="34" charset="0"/>
              <a:buChar char="•"/>
            </a:pPr>
            <a:r>
              <a:rPr lang="vi-VN" sz="2000" dirty="0">
                <a:latin typeface="+mj-lt"/>
              </a:rPr>
              <a:t>Rasa NLU (Natural Language Understanding)</a:t>
            </a:r>
            <a:endParaRPr lang="en-US" sz="2000" dirty="0">
              <a:latin typeface="+mj-lt"/>
            </a:endParaRPr>
          </a:p>
          <a:p>
            <a:r>
              <a:rPr lang="en-US" sz="2000" b="1" dirty="0"/>
              <a:t>RASA CORE</a:t>
            </a:r>
            <a:endParaRPr lang="vi-VN" sz="2000" b="1" dirty="0"/>
          </a:p>
          <a:p>
            <a:pPr marL="285750" indent="-285750">
              <a:buFont typeface="Arial" panose="020B0604020202020204" pitchFamily="34" charset="0"/>
              <a:buChar char="•"/>
            </a:pPr>
            <a:r>
              <a:rPr lang="vi-VN" sz="2000" dirty="0">
                <a:latin typeface="+mj-lt"/>
              </a:rPr>
              <a:t>Rasa DM (Dialogue Management)</a:t>
            </a:r>
          </a:p>
          <a:p>
            <a:pPr marL="285750" indent="-285750">
              <a:buFont typeface="Arial" panose="020B0604020202020204" pitchFamily="34" charset="0"/>
              <a:buChar char="•"/>
            </a:pPr>
            <a:r>
              <a:rPr lang="vi-VN" sz="2000" dirty="0">
                <a:latin typeface="+mj-lt"/>
              </a:rPr>
              <a:t>Rasa NLG (Natural Language Generation)</a:t>
            </a:r>
          </a:p>
          <a:p>
            <a:endParaRPr lang="en-US" sz="2000" dirty="0">
              <a:latin typeface="+mj-lt"/>
            </a:endParaRPr>
          </a:p>
        </p:txBody>
      </p:sp>
      <p:pic>
        <p:nvPicPr>
          <p:cNvPr id="5" name="Picture 4"/>
          <p:cNvPicPr>
            <a:picLocks noChangeAspect="1"/>
          </p:cNvPicPr>
          <p:nvPr/>
        </p:nvPicPr>
        <p:blipFill>
          <a:blip r:embed="rId3"/>
          <a:stretch>
            <a:fillRect/>
          </a:stretch>
        </p:blipFill>
        <p:spPr>
          <a:xfrm>
            <a:off x="5715635" y="2343150"/>
            <a:ext cx="6210935" cy="3575050"/>
          </a:xfrm>
          <a:prstGeom prst="rect">
            <a:avLst/>
          </a:prstGeom>
        </p:spPr>
      </p:pic>
      <p:sp>
        <p:nvSpPr>
          <p:cNvPr id="3"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8615" y="1190131"/>
            <a:ext cx="8511821" cy="612422"/>
          </a:xfrm>
        </p:spPr>
        <p:txBody>
          <a:bodyPr/>
          <a:lstStyle/>
          <a:p>
            <a:r>
              <a:rPr lang="en-US" sz="3000" b="1" dirty="0">
                <a:solidFill>
                  <a:schemeClr val="accent1">
                    <a:lumMod val="75000"/>
                  </a:schemeClr>
                </a:solidFill>
                <a:latin typeface="Times New Roman" panose="02020603050405020304" pitchFamily="18" charset="0"/>
                <a:cs typeface="Times New Roman" panose="02020603050405020304" pitchFamily="18" charset="0"/>
              </a:rPr>
              <a:t>Rasa- NLU (Natural Language Understanding)</a:t>
            </a:r>
            <a:endParaRPr lang="en-US" sz="3000" dirty="0"/>
          </a:p>
        </p:txBody>
      </p:sp>
      <p:sp>
        <p:nvSpPr>
          <p:cNvPr id="4" name="Text Placeholder 3"/>
          <p:cNvSpPr>
            <a:spLocks noGrp="1"/>
          </p:cNvSpPr>
          <p:nvPr>
            <p:ph type="body" sz="half" idx="2"/>
          </p:nvPr>
        </p:nvSpPr>
        <p:spPr>
          <a:xfrm>
            <a:off x="1467485" y="1860670"/>
            <a:ext cx="8662951" cy="2429108"/>
          </a:xfrm>
        </p:spPr>
        <p:txBody>
          <a:bodyPr/>
          <a:lstStyle/>
          <a:p>
            <a:pPr algn="just"/>
            <a:r>
              <a:rPr lang="en-US" sz="1800" b="1" dirty="0">
                <a:latin typeface="Times New Roman" panose="02020603050405020304" pitchFamily="18" charset="0"/>
                <a:cs typeface="Times New Roman" panose="02020603050405020304" pitchFamily="18" charset="0"/>
              </a:rPr>
              <a:t>File (</a:t>
            </a:r>
            <a:r>
              <a:rPr lang="en-US" sz="1800" b="1" dirty="0" err="1">
                <a:latin typeface="Times New Roman" panose="02020603050405020304" pitchFamily="18" charset="0"/>
                <a:cs typeface="Times New Roman" panose="02020603050405020304" pitchFamily="18" charset="0"/>
              </a:rPr>
              <a:t>nlu.yml</a:t>
            </a:r>
            <a:r>
              <a:rPr lang="en-US" sz="1800" b="1" dirty="0">
                <a:latin typeface="Times New Roman" panose="02020603050405020304" pitchFamily="18" charset="0"/>
                <a:cs typeface="Times New Roman" panose="02020603050405020304" pitchFamily="18" charset="0"/>
              </a:rPr>
              <a:t>):</a:t>
            </a:r>
          </a:p>
          <a:p>
            <a:pPr marL="285750" indent="-285750" algn="just">
              <a:lnSpc>
                <a:spcPts val="2400"/>
              </a:lnSpc>
              <a:buFont typeface="Arial" panose="020B0604020202020204" pitchFamily="34" charset="0"/>
              <a:buChar char="•"/>
            </a:pPr>
            <a:r>
              <a:rPr lang="en-US" sz="1800" b="1" dirty="0">
                <a:solidFill>
                  <a:srgbClr val="242424"/>
                </a:solidFill>
                <a:effectLst/>
                <a:latin typeface="Times New Roman" panose="02020603050405020304" pitchFamily="18" charset="0"/>
                <a:cs typeface="Times New Roman" panose="02020603050405020304" pitchFamily="18" charset="0"/>
              </a:rPr>
              <a:t>Intent</a:t>
            </a:r>
            <a:r>
              <a:rPr lang="en-US" sz="1800" b="1" dirty="0">
                <a:solidFill>
                  <a:srgbClr val="242424"/>
                </a:solidFill>
                <a:latin typeface="Times New Roman" panose="02020603050405020304" pitchFamily="18" charset="0"/>
                <a:cs typeface="Times New Roman" panose="02020603050405020304" pitchFamily="18" charset="0"/>
              </a:rPr>
              <a:t>: </a:t>
            </a:r>
            <a:r>
              <a:rPr lang="en-US" sz="1800" dirty="0" err="1"/>
              <a:t>nhãn</a:t>
            </a:r>
            <a:r>
              <a:rPr lang="en-US" sz="1800" dirty="0"/>
              <a:t> </a:t>
            </a:r>
            <a:r>
              <a:rPr lang="en-US" sz="1800" dirty="0" err="1"/>
              <a:t>đại</a:t>
            </a:r>
            <a:r>
              <a:rPr lang="en-US" sz="1800" dirty="0"/>
              <a:t> </a:t>
            </a:r>
            <a:r>
              <a:rPr lang="en-US" sz="1800" dirty="0" err="1"/>
              <a:t>diện</a:t>
            </a:r>
            <a:r>
              <a:rPr lang="en-US" sz="1800" dirty="0"/>
              <a:t> </a:t>
            </a:r>
            <a:r>
              <a:rPr lang="en-US" sz="1800" dirty="0" err="1"/>
              <a:t>cho</a:t>
            </a:r>
            <a:r>
              <a:rPr lang="en-US" sz="1800" dirty="0"/>
              <a:t> </a:t>
            </a:r>
            <a:r>
              <a:rPr lang="en-US" sz="1800" dirty="0" err="1"/>
              <a:t>mục</a:t>
            </a:r>
            <a:r>
              <a:rPr lang="en-US" sz="1800" dirty="0"/>
              <a:t> </a:t>
            </a:r>
            <a:r>
              <a:rPr lang="en-US" sz="1800" dirty="0" err="1"/>
              <a:t>đích</a:t>
            </a:r>
            <a:r>
              <a:rPr lang="en-US" sz="1800" dirty="0"/>
              <a:t> </a:t>
            </a:r>
            <a:r>
              <a:rPr lang="en-US" sz="1800" dirty="0" err="1"/>
              <a:t>chính</a:t>
            </a:r>
            <a:r>
              <a:rPr lang="en-US" sz="1800" dirty="0"/>
              <a:t> </a:t>
            </a:r>
            <a:r>
              <a:rPr lang="en-US" sz="1800" dirty="0" err="1"/>
              <a:t>mà</a:t>
            </a:r>
            <a:r>
              <a:rPr lang="en-US" sz="1800" dirty="0"/>
              <a:t> </a:t>
            </a:r>
            <a:r>
              <a:rPr lang="en-US" sz="1800" dirty="0" err="1"/>
              <a:t>câu</a:t>
            </a:r>
            <a:r>
              <a:rPr lang="en-US" sz="1800" dirty="0"/>
              <a:t> </a:t>
            </a:r>
            <a:r>
              <a:rPr lang="en-US" sz="1800" dirty="0" err="1"/>
              <a:t>nói</a:t>
            </a:r>
            <a:r>
              <a:rPr lang="en-US" sz="1800" dirty="0"/>
              <a:t> </a:t>
            </a:r>
            <a:r>
              <a:rPr lang="en-US" sz="1800" dirty="0" err="1"/>
              <a:t>đang</a:t>
            </a:r>
            <a:r>
              <a:rPr lang="en-US" sz="1800" dirty="0"/>
              <a:t> </a:t>
            </a:r>
            <a:r>
              <a:rPr lang="en-US" sz="1800" dirty="0" err="1"/>
              <a:t>thể</a:t>
            </a:r>
            <a:r>
              <a:rPr lang="en-US" sz="1800" dirty="0"/>
              <a:t> </a:t>
            </a:r>
            <a:r>
              <a:rPr lang="en-US" sz="1800" dirty="0" err="1"/>
              <a:t>hiện</a:t>
            </a:r>
            <a:endParaRPr lang="en-US" sz="1800" i="1" dirty="0">
              <a:solidFill>
                <a:srgbClr val="242424"/>
              </a:solidFill>
              <a:latin typeface="Times New Roman" panose="02020603050405020304" pitchFamily="18" charset="0"/>
              <a:cs typeface="Times New Roman" panose="02020603050405020304" pitchFamily="18" charset="0"/>
            </a:endParaRPr>
          </a:p>
          <a:p>
            <a:pPr marL="285750" indent="-285750" algn="just">
              <a:lnSpc>
                <a:spcPts val="2400"/>
              </a:lnSpc>
              <a:buFont typeface="Arial" panose="020B0604020202020204" pitchFamily="34" charset="0"/>
              <a:buChar char="•"/>
            </a:pPr>
            <a:r>
              <a:rPr lang="en-US" sz="1800" b="1" dirty="0">
                <a:solidFill>
                  <a:srgbClr val="242424"/>
                </a:solidFill>
                <a:effectLst/>
                <a:latin typeface="Times New Roman" panose="02020603050405020304" pitchFamily="18" charset="0"/>
                <a:cs typeface="Times New Roman" panose="02020603050405020304" pitchFamily="18" charset="0"/>
              </a:rPr>
              <a:t>Entity</a:t>
            </a:r>
            <a:r>
              <a:rPr lang="en-US" sz="1800" b="1" i="1" dirty="0">
                <a:solidFill>
                  <a:srgbClr val="242424"/>
                </a:solidFill>
                <a:effectLst/>
                <a:latin typeface="Times New Roman" panose="02020603050405020304" pitchFamily="18" charset="0"/>
                <a:cs typeface="Times New Roman" panose="02020603050405020304" pitchFamily="18" charset="0"/>
              </a:rPr>
              <a:t>:</a:t>
            </a:r>
            <a:r>
              <a:rPr lang="vi-VN" sz="1800" i="0" dirty="0">
                <a:solidFill>
                  <a:srgbClr val="242424"/>
                </a:solidFill>
                <a:effectLst/>
                <a:latin typeface="Times New Roman" panose="02020603050405020304" pitchFamily="18" charset="0"/>
                <a:cs typeface="Times New Roman" panose="02020603050405020304" pitchFamily="18" charset="0"/>
              </a:rPr>
              <a:t> trích xuất thông tin </a:t>
            </a:r>
            <a:r>
              <a:rPr lang="en-US" sz="1800" i="0" dirty="0" err="1">
                <a:solidFill>
                  <a:srgbClr val="242424"/>
                </a:solidFill>
                <a:effectLst/>
                <a:latin typeface="Times New Roman" panose="02020603050405020304" pitchFamily="18" charset="0"/>
                <a:cs typeface="Times New Roman" panose="02020603050405020304" pitchFamily="18" charset="0"/>
              </a:rPr>
              <a:t>thực</a:t>
            </a:r>
            <a:r>
              <a:rPr lang="en-US" sz="1800" i="0" dirty="0">
                <a:solidFill>
                  <a:srgbClr val="242424"/>
                </a:solidFill>
                <a:effectLst/>
                <a:latin typeface="Times New Roman" panose="02020603050405020304" pitchFamily="18" charset="0"/>
                <a:cs typeface="Times New Roman" panose="02020603050405020304" pitchFamily="18" charset="0"/>
              </a:rPr>
              <a:t> </a:t>
            </a:r>
            <a:r>
              <a:rPr lang="en-US" sz="1800" i="0" dirty="0" err="1">
                <a:solidFill>
                  <a:srgbClr val="242424"/>
                </a:solidFill>
                <a:effectLst/>
                <a:latin typeface="Times New Roman" panose="02020603050405020304" pitchFamily="18" charset="0"/>
                <a:cs typeface="Times New Roman" panose="02020603050405020304" pitchFamily="18" charset="0"/>
              </a:rPr>
              <a:t>thể</a:t>
            </a:r>
            <a:r>
              <a:rPr lang="en-US" sz="1800" i="0" dirty="0">
                <a:solidFill>
                  <a:srgbClr val="242424"/>
                </a:solidFill>
                <a:effectLst/>
                <a:latin typeface="Times New Roman" panose="02020603050405020304" pitchFamily="18" charset="0"/>
                <a:cs typeface="Times New Roman" panose="02020603050405020304" pitchFamily="18" charset="0"/>
              </a:rPr>
              <a:t> </a:t>
            </a:r>
            <a:r>
              <a:rPr lang="vi-VN" sz="1800" i="0" dirty="0">
                <a:solidFill>
                  <a:srgbClr val="242424"/>
                </a:solidFill>
                <a:effectLst/>
                <a:latin typeface="Times New Roman" panose="02020603050405020304" pitchFamily="18" charset="0"/>
                <a:cs typeface="Times New Roman" panose="02020603050405020304" pitchFamily="18" charset="0"/>
              </a:rPr>
              <a:t>từ đầu vào người dùng. </a:t>
            </a:r>
            <a:endParaRPr lang="en-US" sz="1800" dirty="0">
              <a:solidFill>
                <a:srgbClr val="242424"/>
              </a:solidFill>
              <a:latin typeface="Times New Roman" panose="02020603050405020304" pitchFamily="18" charset="0"/>
              <a:cs typeface="Times New Roman" panose="02020603050405020304" pitchFamily="18" charset="0"/>
            </a:endParaRPr>
          </a:p>
          <a:p>
            <a:pPr marL="285750" indent="-285750" algn="just">
              <a:lnSpc>
                <a:spcPts val="2400"/>
              </a:lnSpc>
              <a:buFont typeface="Arial" panose="020B0604020202020204" pitchFamily="34" charset="0"/>
              <a:buChar char="•"/>
            </a:pPr>
            <a:r>
              <a:rPr lang="vi-VN" sz="1800" b="1" i="0" dirty="0">
                <a:solidFill>
                  <a:srgbClr val="242424"/>
                </a:solidFill>
                <a:effectLst/>
                <a:latin typeface="Times New Roman" panose="02020603050405020304" pitchFamily="18" charset="0"/>
                <a:cs typeface="Times New Roman" panose="02020603050405020304" pitchFamily="18" charset="0"/>
              </a:rPr>
              <a:t>Slots</a:t>
            </a:r>
            <a:r>
              <a:rPr lang="en-US" sz="1800" b="1" i="0" dirty="0">
                <a:solidFill>
                  <a:srgbClr val="242424"/>
                </a:solidFill>
                <a:effectLst/>
                <a:latin typeface="Times New Roman" panose="02020603050405020304" pitchFamily="18" charset="0"/>
                <a:cs typeface="Times New Roman" panose="02020603050405020304" pitchFamily="18" charset="0"/>
              </a:rPr>
              <a:t> (value)</a:t>
            </a:r>
            <a:r>
              <a:rPr lang="vi-VN" sz="1800" b="0" i="0" dirty="0">
                <a:solidFill>
                  <a:srgbClr val="242424"/>
                </a:solidFill>
                <a:effectLst/>
                <a:latin typeface="Times New Roman" panose="02020603050405020304" pitchFamily="18" charset="0"/>
                <a:cs typeface="Times New Roman" panose="02020603050405020304" pitchFamily="18" charset="0"/>
              </a:rPr>
              <a:t>:</a:t>
            </a:r>
            <a:r>
              <a:rPr lang="en-US" sz="1800" b="0" i="0" dirty="0">
                <a:solidFill>
                  <a:srgbClr val="242424"/>
                </a:solidFill>
                <a:effectLst/>
                <a:latin typeface="Times New Roman" panose="02020603050405020304" pitchFamily="18" charset="0"/>
                <a:cs typeface="Times New Roman" panose="02020603050405020304" pitchFamily="18" charset="0"/>
              </a:rPr>
              <a:t> </a:t>
            </a:r>
            <a:r>
              <a:rPr lang="vi-VN" sz="1800" b="0" i="0" dirty="0">
                <a:solidFill>
                  <a:srgbClr val="242424"/>
                </a:solidFill>
                <a:effectLst/>
                <a:latin typeface="Times New Roman" panose="02020603050405020304" pitchFamily="18" charset="0"/>
                <a:cs typeface="Times New Roman" panose="02020603050405020304" pitchFamily="18" charset="0"/>
              </a:rPr>
              <a:t>lưu trữ thông tin</a:t>
            </a:r>
            <a:r>
              <a:rPr lang="en-US" sz="1800" b="0" i="0" dirty="0">
                <a:solidFill>
                  <a:srgbClr val="242424"/>
                </a:solidFill>
                <a:effectLst/>
                <a:latin typeface="Times New Roman" panose="02020603050405020304" pitchFamily="18" charset="0"/>
                <a:cs typeface="Times New Roman" panose="02020603050405020304" pitchFamily="18" charset="0"/>
              </a:rPr>
              <a:t> </a:t>
            </a:r>
            <a:r>
              <a:rPr lang="vi-VN" sz="1800" b="0" i="0" dirty="0">
                <a:solidFill>
                  <a:srgbClr val="242424"/>
                </a:solidFill>
                <a:effectLst/>
                <a:latin typeface="Times New Roman" panose="02020603050405020304" pitchFamily="18" charset="0"/>
                <a:cs typeface="Times New Roman" panose="02020603050405020304" pitchFamily="18" charset="0"/>
              </a:rPr>
              <a:t>người dùng</a:t>
            </a:r>
            <a:r>
              <a:rPr lang="en-US" altLang="vi-VN" sz="1800" b="0" i="0" dirty="0">
                <a:solidFill>
                  <a:srgbClr val="242424"/>
                </a:solidFill>
                <a:effectLst/>
                <a:latin typeface="Times New Roman" panose="02020603050405020304" pitchFamily="18" charset="0"/>
                <a:cs typeface="Times New Roman" panose="02020603050405020304" pitchFamily="18" charset="0"/>
              </a:rPr>
              <a:t> cung cấp</a:t>
            </a:r>
            <a:r>
              <a:rPr lang="en-US" sz="1800" b="0" i="0" dirty="0">
                <a:solidFill>
                  <a:srgbClr val="242424"/>
                </a:solidFill>
                <a:effectLst/>
                <a:latin typeface="Times New Roman" panose="02020603050405020304" pitchFamily="18" charset="0"/>
                <a:cs typeface="Times New Roman" panose="02020603050405020304" pitchFamily="18" charset="0"/>
              </a:rPr>
              <a:t>. </a:t>
            </a:r>
            <a:r>
              <a:rPr lang="en-US" sz="1800" b="0" i="0" dirty="0" err="1">
                <a:solidFill>
                  <a:srgbClr val="242424"/>
                </a:solidFill>
                <a:effectLst/>
                <a:latin typeface="Times New Roman" panose="02020603050405020304" pitchFamily="18" charset="0"/>
                <a:cs typeface="Times New Roman" panose="02020603050405020304" pitchFamily="18" charset="0"/>
              </a:rPr>
              <a:t>Ví</a:t>
            </a:r>
            <a:r>
              <a:rPr lang="en-US" sz="1800" b="0" i="0" dirty="0">
                <a:solidFill>
                  <a:srgbClr val="242424"/>
                </a:solidFill>
                <a:effectLst/>
                <a:latin typeface="Times New Roman" panose="02020603050405020304" pitchFamily="18" charset="0"/>
                <a:cs typeface="Times New Roman" panose="02020603050405020304" pitchFamily="18" charset="0"/>
              </a:rPr>
              <a:t> </a:t>
            </a:r>
            <a:r>
              <a:rPr lang="en-US" sz="1800" b="0" i="0" dirty="0" err="1">
                <a:solidFill>
                  <a:srgbClr val="242424"/>
                </a:solidFill>
                <a:effectLst/>
                <a:latin typeface="Times New Roman" panose="02020603050405020304" pitchFamily="18" charset="0"/>
                <a:cs typeface="Times New Roman" panose="02020603050405020304" pitchFamily="18" charset="0"/>
              </a:rPr>
              <a:t>dụ</a:t>
            </a:r>
            <a:r>
              <a:rPr lang="en-US" sz="1800" b="0" i="0" dirty="0">
                <a:solidFill>
                  <a:srgbClr val="242424"/>
                </a:solidFill>
                <a:effectLst/>
                <a:latin typeface="Times New Roman" panose="02020603050405020304" pitchFamily="18" charset="0"/>
                <a:cs typeface="Times New Roman" panose="02020603050405020304" pitchFamily="18" charset="0"/>
              </a:rPr>
              <a:t> “y khoa”.</a:t>
            </a:r>
            <a:endParaRPr lang="en-US" sz="1800" dirty="0">
              <a:solidFill>
                <a:srgbClr val="242424"/>
              </a:solidFill>
              <a:latin typeface="Times New Roman" panose="02020603050405020304" pitchFamily="18" charset="0"/>
              <a:cs typeface="Times New Roman" panose="02020603050405020304" pitchFamily="18" charset="0"/>
            </a:endParaRPr>
          </a:p>
          <a:p>
            <a:pPr marL="285750" indent="-285750" algn="just">
              <a:lnSpc>
                <a:spcPts val="2400"/>
              </a:lnSpc>
              <a:buFont typeface="Arial" panose="020B0604020202020204" pitchFamily="34" charset="0"/>
              <a:buChar char="•"/>
            </a:pPr>
            <a:r>
              <a:rPr lang="vi-VN" sz="1800" b="1" dirty="0">
                <a:effectLst/>
                <a:latin typeface="Times New Roman" panose="02020603050405020304" pitchFamily="18" charset="0"/>
                <a:ea typeface="SimSun" panose="02010600030101010101" pitchFamily="2" charset="-122"/>
                <a:cs typeface="Times New Roman" panose="02020603050405020304" pitchFamily="18" charset="0"/>
              </a:rPr>
              <a:t>Role</a:t>
            </a: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a:t>
            </a:r>
            <a:r>
              <a:rPr lang="vi-VN"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latin typeface="Times New Roman" panose="02020603050405020304" pitchFamily="18" charset="0"/>
                <a:ea typeface="SimSun" panose="02010600030101010101" pitchFamily="2" charset="-122"/>
                <a:cs typeface="Times New Roman" panose="02020603050405020304" pitchFamily="18" charset="0"/>
              </a:rPr>
              <a:t>Dùng</a:t>
            </a:r>
            <a:r>
              <a:rPr lang="en-US" sz="1800" dirty="0">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latin typeface="Times New Roman" panose="02020603050405020304" pitchFamily="18" charset="0"/>
                <a:ea typeface="SimSun" panose="02010600030101010101" pitchFamily="2" charset="-122"/>
                <a:cs typeface="Times New Roman" panose="02020603050405020304" pitchFamily="18" charset="0"/>
              </a:rPr>
              <a:t>khi</a:t>
            </a:r>
            <a:r>
              <a:rPr lang="en-US" sz="1800" dirty="0">
                <a:latin typeface="Times New Roman" panose="02020603050405020304" pitchFamily="18" charset="0"/>
                <a:ea typeface="SimSun" panose="02010600030101010101" pitchFamily="2" charset="-122"/>
                <a:cs typeface="Times New Roman" panose="02020603050405020304" pitchFamily="18" charset="0"/>
              </a:rPr>
              <a:t> </a:t>
            </a:r>
            <a:r>
              <a:rPr lang="vi-VN" sz="1800" dirty="0">
                <a:effectLst/>
                <a:latin typeface="Times New Roman" panose="02020603050405020304" pitchFamily="18" charset="0"/>
                <a:ea typeface="SimSun" panose="02010600030101010101" pitchFamily="2" charset="-122"/>
                <a:cs typeface="Times New Roman" panose="02020603050405020304" pitchFamily="18" charset="0"/>
              </a:rPr>
              <a:t>các thực thể có cùng loại nhưng đảm nhiệm các vai trò khác nhau trong các ngữ cảnh</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vi-VN" sz="1800" i="0" dirty="0">
              <a:solidFill>
                <a:srgbClr val="242424"/>
              </a:solidFill>
              <a:effectLst/>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5" name="Picture 4">
            <a:extLst>
              <a:ext uri="{FF2B5EF4-FFF2-40B4-BE49-F238E27FC236}">
                <a16:creationId xmlns:a16="http://schemas.microsoft.com/office/drawing/2014/main" id="{4D3ACC26-B120-3A16-0B8B-D18D320BD220}"/>
              </a:ext>
            </a:extLst>
          </p:cNvPr>
          <p:cNvPicPr>
            <a:picLocks noChangeAspect="1"/>
          </p:cNvPicPr>
          <p:nvPr/>
        </p:nvPicPr>
        <p:blipFill>
          <a:blip r:embed="rId3"/>
          <a:stretch>
            <a:fillRect/>
          </a:stretch>
        </p:blipFill>
        <p:spPr>
          <a:xfrm>
            <a:off x="1467485" y="4289778"/>
            <a:ext cx="9470831" cy="208578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5390" y="991235"/>
            <a:ext cx="5417820" cy="735965"/>
          </a:xfrm>
        </p:spPr>
        <p:txBody>
          <a:bodyPr/>
          <a:lstStyle/>
          <a:p>
            <a:r>
              <a:rPr lang="en-US" sz="3000" b="1" dirty="0">
                <a:solidFill>
                  <a:schemeClr val="accent1">
                    <a:lumMod val="75000"/>
                  </a:schemeClr>
                </a:solidFill>
                <a:latin typeface="Times New Roman" panose="02020603050405020304" pitchFamily="18" charset="0"/>
                <a:cs typeface="Times New Roman" panose="02020603050405020304" pitchFamily="18" charset="0"/>
              </a:rPr>
              <a:t>Rasa-Core (</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Quản</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lý</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hộp</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thoại</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a:t>
            </a:r>
            <a:endParaRPr lang="en-US" sz="3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40105" y="1939290"/>
            <a:ext cx="4759960" cy="4142740"/>
          </a:xfrm>
        </p:spPr>
        <p:txBody>
          <a:bodyPr/>
          <a:lstStyle/>
          <a:p>
            <a:r>
              <a:rPr lang="en-US" sz="2200" b="1" dirty="0">
                <a:solidFill>
                  <a:srgbClr val="242424"/>
                </a:solidFill>
                <a:effectLst/>
                <a:latin typeface="Times New Roman" panose="02020603050405020304" pitchFamily="18" charset="0"/>
                <a:cs typeface="Times New Roman" panose="02020603050405020304" pitchFamily="18" charset="0"/>
              </a:rPr>
              <a:t>File (</a:t>
            </a:r>
            <a:r>
              <a:rPr lang="en-US" sz="2200" b="1" dirty="0" err="1">
                <a:solidFill>
                  <a:srgbClr val="242424"/>
                </a:solidFill>
                <a:effectLst/>
                <a:latin typeface="Times New Roman" panose="02020603050405020304" pitchFamily="18" charset="0"/>
                <a:cs typeface="Times New Roman" panose="02020603050405020304" pitchFamily="18" charset="0"/>
              </a:rPr>
              <a:t>domain.yml</a:t>
            </a:r>
            <a:r>
              <a:rPr lang="en-US" sz="2200" b="1" dirty="0">
                <a:solidFill>
                  <a:srgbClr val="242424"/>
                </a:solidFill>
                <a:effectLst/>
                <a:latin typeface="Times New Roman" panose="02020603050405020304" pitchFamily="18" charset="0"/>
                <a:cs typeface="Times New Roman" panose="02020603050405020304" pitchFamily="18" charset="0"/>
              </a:rPr>
              <a:t>)</a:t>
            </a:r>
          </a:p>
          <a:p>
            <a:r>
              <a:rPr lang="en-US" sz="2200" dirty="0" err="1">
                <a:solidFill>
                  <a:srgbClr val="242424"/>
                </a:solidFill>
                <a:latin typeface="Times New Roman" panose="02020603050405020304" pitchFamily="18" charset="0"/>
                <a:cs typeface="Times New Roman" panose="02020603050405020304" pitchFamily="18" charset="0"/>
              </a:rPr>
              <a:t>Định</a:t>
            </a:r>
            <a:r>
              <a:rPr lang="en-US" sz="2200" dirty="0">
                <a:solidFill>
                  <a:srgbClr val="242424"/>
                </a:solidFill>
                <a:latin typeface="Times New Roman" panose="02020603050405020304" pitchFamily="18" charset="0"/>
                <a:cs typeface="Times New Roman" panose="02020603050405020304" pitchFamily="18" charset="0"/>
              </a:rPr>
              <a:t> </a:t>
            </a:r>
            <a:r>
              <a:rPr lang="en-US" sz="2200" dirty="0" err="1">
                <a:solidFill>
                  <a:srgbClr val="242424"/>
                </a:solidFill>
                <a:latin typeface="Times New Roman" panose="02020603050405020304" pitchFamily="18" charset="0"/>
                <a:cs typeface="Times New Roman" panose="02020603050405020304" pitchFamily="18" charset="0"/>
              </a:rPr>
              <a:t>nghĩa</a:t>
            </a:r>
            <a:r>
              <a:rPr lang="en-US" sz="2200" dirty="0">
                <a:solidFill>
                  <a:srgbClr val="242424"/>
                </a:solidFill>
                <a:latin typeface="Times New Roman" panose="02020603050405020304" pitchFamily="18" charset="0"/>
                <a:cs typeface="Times New Roman" panose="02020603050405020304" pitchFamily="18" charset="0"/>
              </a:rPr>
              <a:t> </a:t>
            </a:r>
            <a:r>
              <a:rPr lang="en-US" sz="2200" dirty="0" err="1">
                <a:solidFill>
                  <a:srgbClr val="242424"/>
                </a:solidFill>
                <a:latin typeface="Times New Roman" panose="02020603050405020304" pitchFamily="18" charset="0"/>
                <a:cs typeface="Times New Roman" panose="02020603050405020304" pitchFamily="18" charset="0"/>
              </a:rPr>
              <a:t>các</a:t>
            </a:r>
            <a:r>
              <a:rPr lang="en-US" sz="2200" dirty="0">
                <a:solidFill>
                  <a:srgbClr val="242424"/>
                </a:solidFill>
                <a:latin typeface="Times New Roman" panose="02020603050405020304" pitchFamily="18" charset="0"/>
                <a:cs typeface="Times New Roman" panose="02020603050405020304" pitchFamily="18" charset="0"/>
              </a:rPr>
              <a:t> </a:t>
            </a:r>
            <a:r>
              <a:rPr lang="en-US" sz="2200" dirty="0" err="1">
                <a:solidFill>
                  <a:srgbClr val="242424"/>
                </a:solidFill>
                <a:latin typeface="Times New Roman" panose="02020603050405020304" pitchFamily="18" charset="0"/>
                <a:cs typeface="Times New Roman" panose="02020603050405020304" pitchFamily="18" charset="0"/>
              </a:rPr>
              <a:t>thành</a:t>
            </a:r>
            <a:r>
              <a:rPr lang="vi-VN" sz="2200" b="0" dirty="0">
                <a:solidFill>
                  <a:srgbClr val="242424"/>
                </a:solidFill>
                <a:effectLst/>
                <a:latin typeface="Times New Roman" panose="02020603050405020304" pitchFamily="18" charset="0"/>
                <a:cs typeface="Times New Roman" panose="02020603050405020304" pitchFamily="18" charset="0"/>
              </a:rPr>
              <a:t> phần</a:t>
            </a:r>
            <a:r>
              <a:rPr lang="en-US" sz="2200" b="0" dirty="0">
                <a:solidFill>
                  <a:srgbClr val="242424"/>
                </a:solidFill>
                <a:effectLst/>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200" b="0" dirty="0">
                <a:solidFill>
                  <a:srgbClr val="242424"/>
                </a:solidFill>
                <a:effectLst/>
                <a:latin typeface="Times New Roman" panose="02020603050405020304" pitchFamily="18" charset="0"/>
                <a:cs typeface="Times New Roman" panose="02020603050405020304" pitchFamily="18" charset="0"/>
              </a:rPr>
              <a:t>Intents</a:t>
            </a:r>
          </a:p>
          <a:p>
            <a:pPr marL="342900" indent="-342900">
              <a:buFont typeface="Arial" panose="020B0604020202020204" pitchFamily="34" charset="0"/>
              <a:buChar char="•"/>
            </a:pPr>
            <a:r>
              <a:rPr lang="en-US" sz="2200" b="0" dirty="0">
                <a:solidFill>
                  <a:srgbClr val="242424"/>
                </a:solidFill>
                <a:effectLst/>
                <a:latin typeface="Times New Roman" panose="02020603050405020304" pitchFamily="18" charset="0"/>
                <a:cs typeface="Times New Roman" panose="02020603050405020304" pitchFamily="18" charset="0"/>
              </a:rPr>
              <a:t>Entities</a:t>
            </a:r>
            <a:endParaRPr lang="en-US" sz="2200" dirty="0">
              <a:solidFill>
                <a:srgbClr val="242424"/>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0" dirty="0">
                <a:solidFill>
                  <a:srgbClr val="242424"/>
                </a:solidFill>
                <a:effectLst/>
                <a:latin typeface="Times New Roman" panose="02020603050405020304" pitchFamily="18" charset="0"/>
                <a:cs typeface="Times New Roman" panose="02020603050405020304" pitchFamily="18" charset="0"/>
              </a:rPr>
              <a:t>Slots</a:t>
            </a:r>
          </a:p>
          <a:p>
            <a:pPr marL="342900" indent="-342900">
              <a:buFont typeface="Arial" panose="020B0604020202020204" pitchFamily="34" charset="0"/>
              <a:buChar char="•"/>
            </a:pPr>
            <a:r>
              <a:rPr lang="en-US" sz="2200" b="0" dirty="0">
                <a:solidFill>
                  <a:srgbClr val="242424"/>
                </a:solidFill>
                <a:effectLst/>
                <a:latin typeface="Times New Roman" panose="02020603050405020304" pitchFamily="18" charset="0"/>
                <a:cs typeface="Times New Roman" panose="02020603050405020304" pitchFamily="18" charset="0"/>
              </a:rPr>
              <a:t>Actions</a:t>
            </a:r>
          </a:p>
          <a:p>
            <a:pPr marL="342900" indent="-342900">
              <a:buFont typeface="Arial" panose="020B0604020202020204" pitchFamily="34" charset="0"/>
              <a:buChar char="•"/>
            </a:pPr>
            <a:r>
              <a:rPr lang="en-US" sz="2200" dirty="0">
                <a:solidFill>
                  <a:srgbClr val="242424"/>
                </a:solidFill>
                <a:latin typeface="Times New Roman" panose="02020603050405020304" pitchFamily="18" charset="0"/>
                <a:cs typeface="Times New Roman" panose="02020603050405020304" pitchFamily="18" charset="0"/>
              </a:rPr>
              <a:t>T</a:t>
            </a:r>
            <a:r>
              <a:rPr lang="en-US" sz="2200" b="0" dirty="0">
                <a:solidFill>
                  <a:srgbClr val="242424"/>
                </a:solidFill>
                <a:effectLst/>
                <a:latin typeface="Times New Roman" panose="02020603050405020304" pitchFamily="18" charset="0"/>
                <a:cs typeface="Times New Roman" panose="02020603050405020304" pitchFamily="18" charset="0"/>
              </a:rPr>
              <a:t>emplates utter (</a:t>
            </a:r>
            <a:r>
              <a:rPr lang="vi-VN" sz="2200" b="0" i="0" dirty="0">
                <a:solidFill>
                  <a:srgbClr val="242424"/>
                </a:solidFill>
                <a:effectLst/>
                <a:latin typeface="Times New Roman" panose="02020603050405020304" pitchFamily="18" charset="0"/>
                <a:cs typeface="Times New Roman" panose="02020603050405020304" pitchFamily="18" charset="0"/>
              </a:rPr>
              <a:t>là những tin nhắn mà </a:t>
            </a:r>
            <a:r>
              <a:rPr lang="en-US" sz="2200" b="0" i="0" dirty="0">
                <a:solidFill>
                  <a:srgbClr val="242424"/>
                </a:solidFill>
                <a:effectLst/>
                <a:latin typeface="Times New Roman" panose="02020603050405020304" pitchFamily="18" charset="0"/>
                <a:cs typeface="Times New Roman" panose="02020603050405020304" pitchFamily="18" charset="0"/>
              </a:rPr>
              <a:t>chat</a:t>
            </a:r>
            <a:r>
              <a:rPr lang="vi-VN" sz="2200" b="0" i="0" dirty="0">
                <a:solidFill>
                  <a:srgbClr val="242424"/>
                </a:solidFill>
                <a:effectLst/>
                <a:latin typeface="Times New Roman" panose="02020603050405020304" pitchFamily="18" charset="0"/>
                <a:cs typeface="Times New Roman" panose="02020603050405020304" pitchFamily="18" charset="0"/>
              </a:rPr>
              <a:t>bot sẽ gửi lại cho người dùng</a:t>
            </a:r>
            <a:r>
              <a:rPr lang="en-US" sz="2200" b="0" dirty="0">
                <a:solidFill>
                  <a:srgbClr val="242424"/>
                </a:solidFill>
                <a:effectLst/>
                <a:latin typeface="Times New Roman" panose="02020603050405020304" pitchFamily="18" charset="0"/>
                <a:cs typeface="Times New Roman" panose="02020603050405020304" pitchFamily="18" charset="0"/>
              </a:rPr>
              <a:t>). </a:t>
            </a:r>
          </a:p>
          <a:p>
            <a:pPr marL="285750" indent="-285750">
              <a:buFontTx/>
              <a:buChar char="-"/>
            </a:pPr>
            <a:endParaRPr lang="en-US" sz="2200" dirty="0">
              <a:latin typeface="Times New Roman" panose="02020603050405020304" pitchFamily="18" charset="0"/>
              <a:cs typeface="Times New Roman" panose="02020603050405020304" pitchFamily="18" charset="0"/>
            </a:endParaRPr>
          </a:p>
        </p:txBody>
      </p:sp>
      <p:sp>
        <p:nvSpPr>
          <p:cNvPr id="5"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8" name="Picture 7">
            <a:extLst>
              <a:ext uri="{FF2B5EF4-FFF2-40B4-BE49-F238E27FC236}">
                <a16:creationId xmlns:a16="http://schemas.microsoft.com/office/drawing/2014/main" id="{E8256686-57BA-92CC-A87C-87A02F04023F}"/>
              </a:ext>
            </a:extLst>
          </p:cNvPr>
          <p:cNvPicPr>
            <a:picLocks noChangeAspect="1"/>
          </p:cNvPicPr>
          <p:nvPr/>
        </p:nvPicPr>
        <p:blipFill>
          <a:blip r:embed="rId3"/>
          <a:stretch>
            <a:fillRect/>
          </a:stretch>
        </p:blipFill>
        <p:spPr>
          <a:xfrm>
            <a:off x="5731638" y="1669349"/>
            <a:ext cx="3302188" cy="655914"/>
          </a:xfrm>
          <a:prstGeom prst="rect">
            <a:avLst/>
          </a:prstGeom>
        </p:spPr>
      </p:pic>
      <p:pic>
        <p:nvPicPr>
          <p:cNvPr id="11" name="Picture 10">
            <a:extLst>
              <a:ext uri="{FF2B5EF4-FFF2-40B4-BE49-F238E27FC236}">
                <a16:creationId xmlns:a16="http://schemas.microsoft.com/office/drawing/2014/main" id="{44616DA8-FDEE-6972-7E06-CF14CF669B36}"/>
              </a:ext>
            </a:extLst>
          </p:cNvPr>
          <p:cNvPicPr>
            <a:picLocks noChangeAspect="1"/>
          </p:cNvPicPr>
          <p:nvPr/>
        </p:nvPicPr>
        <p:blipFill>
          <a:blip r:embed="rId4"/>
          <a:stretch>
            <a:fillRect/>
          </a:stretch>
        </p:blipFill>
        <p:spPr>
          <a:xfrm>
            <a:off x="5786369" y="2325262"/>
            <a:ext cx="2734688" cy="1262967"/>
          </a:xfrm>
          <a:prstGeom prst="rect">
            <a:avLst/>
          </a:prstGeom>
        </p:spPr>
      </p:pic>
      <p:pic>
        <p:nvPicPr>
          <p:cNvPr id="19" name="Picture 18">
            <a:extLst>
              <a:ext uri="{FF2B5EF4-FFF2-40B4-BE49-F238E27FC236}">
                <a16:creationId xmlns:a16="http://schemas.microsoft.com/office/drawing/2014/main" id="{A1908535-6B66-3B72-0373-A0998557E03A}"/>
              </a:ext>
            </a:extLst>
          </p:cNvPr>
          <p:cNvPicPr>
            <a:picLocks noChangeAspect="1"/>
          </p:cNvPicPr>
          <p:nvPr/>
        </p:nvPicPr>
        <p:blipFill>
          <a:blip r:embed="rId5"/>
          <a:stretch>
            <a:fillRect/>
          </a:stretch>
        </p:blipFill>
        <p:spPr>
          <a:xfrm>
            <a:off x="5817974" y="5609575"/>
            <a:ext cx="5544324" cy="981212"/>
          </a:xfrm>
          <a:prstGeom prst="rect">
            <a:avLst/>
          </a:prstGeom>
        </p:spPr>
      </p:pic>
      <p:pic>
        <p:nvPicPr>
          <p:cNvPr id="21" name="Picture 20">
            <a:extLst>
              <a:ext uri="{FF2B5EF4-FFF2-40B4-BE49-F238E27FC236}">
                <a16:creationId xmlns:a16="http://schemas.microsoft.com/office/drawing/2014/main" id="{CFD7286F-C756-8A75-DBBC-C12F1A86C581}"/>
              </a:ext>
            </a:extLst>
          </p:cNvPr>
          <p:cNvPicPr>
            <a:picLocks noChangeAspect="1"/>
          </p:cNvPicPr>
          <p:nvPr/>
        </p:nvPicPr>
        <p:blipFill>
          <a:blip r:embed="rId6"/>
          <a:stretch>
            <a:fillRect/>
          </a:stretch>
        </p:blipFill>
        <p:spPr>
          <a:xfrm>
            <a:off x="9033826" y="4761074"/>
            <a:ext cx="2970532" cy="855153"/>
          </a:xfrm>
          <a:prstGeom prst="rect">
            <a:avLst/>
          </a:prstGeom>
        </p:spPr>
      </p:pic>
      <p:pic>
        <p:nvPicPr>
          <p:cNvPr id="12" name="Picture 11">
            <a:extLst>
              <a:ext uri="{FF2B5EF4-FFF2-40B4-BE49-F238E27FC236}">
                <a16:creationId xmlns:a16="http://schemas.microsoft.com/office/drawing/2014/main" id="{C0B99D88-80CB-EE75-F446-E030ED2629A1}"/>
              </a:ext>
            </a:extLst>
          </p:cNvPr>
          <p:cNvPicPr>
            <a:picLocks noChangeAspect="1"/>
          </p:cNvPicPr>
          <p:nvPr/>
        </p:nvPicPr>
        <p:blipFill>
          <a:blip r:embed="rId7"/>
          <a:stretch>
            <a:fillRect/>
          </a:stretch>
        </p:blipFill>
        <p:spPr>
          <a:xfrm>
            <a:off x="5731637" y="3588229"/>
            <a:ext cx="3326735" cy="20031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185" y="1174115"/>
            <a:ext cx="6052185" cy="645795"/>
          </a:xfrm>
        </p:spPr>
        <p:txBody>
          <a:bodyPr/>
          <a:lstStyle/>
          <a:p>
            <a:r>
              <a:rPr lang="en-US" sz="3000" b="1" dirty="0">
                <a:solidFill>
                  <a:schemeClr val="accent1">
                    <a:lumMod val="75000"/>
                  </a:schemeClr>
                </a:solidFill>
                <a:latin typeface="Times New Roman" panose="02020603050405020304" pitchFamily="18" charset="0"/>
                <a:cs typeface="Times New Roman" panose="02020603050405020304" pitchFamily="18" charset="0"/>
              </a:rPr>
              <a:t>Rasa-Core (</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Quản</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lý</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hộp</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thoại</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a:t>
            </a:r>
            <a:endParaRPr lang="en-US" sz="3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1480185" y="1969052"/>
            <a:ext cx="9405620" cy="2504955"/>
          </a:xfrm>
        </p:spPr>
        <p:txBody>
          <a:bodyPr/>
          <a:lstStyle/>
          <a:p>
            <a:r>
              <a:rPr lang="en-US" sz="2400" b="1" dirty="0">
                <a:latin typeface="Times New Roman" panose="02020603050405020304" pitchFamily="18" charset="0"/>
                <a:cs typeface="Times New Roman" panose="02020603050405020304" pitchFamily="18" charset="0"/>
              </a:rPr>
              <a:t>File </a:t>
            </a:r>
            <a:r>
              <a:rPr lang="vi-VN" sz="2400" b="1" dirty="0">
                <a:latin typeface="Times New Roman" panose="02020603050405020304" pitchFamily="18" charset="0"/>
                <a:cs typeface="Times New Roman" panose="02020603050405020304" pitchFamily="18" charset="0"/>
              </a:rPr>
              <a:t>(actions.py) </a:t>
            </a:r>
          </a:p>
          <a:p>
            <a:r>
              <a:rPr lang="en-US" sz="2400" dirty="0">
                <a:latin typeface="Times New Roman" panose="02020603050405020304" pitchFamily="18" charset="0"/>
                <a:cs typeface="Times New Roman" panose="02020603050405020304" pitchFamily="18" charset="0"/>
              </a:rPr>
              <a:t>Đ</a:t>
            </a:r>
            <a:r>
              <a:rPr lang="vi-VN" sz="2400" dirty="0">
                <a:latin typeface="Times New Roman" panose="02020603050405020304" pitchFamily="18" charset="0"/>
                <a:cs typeface="Times New Roman" panose="02020603050405020304" pitchFamily="18" charset="0"/>
              </a:rPr>
              <a:t>ịnh nghĩa </a:t>
            </a:r>
            <a:r>
              <a:rPr lang="en-US" altLang="vi-VN" sz="2400" dirty="0" err="1">
                <a:latin typeface="Times New Roman" panose="02020603050405020304" pitchFamily="18" charset="0"/>
                <a:cs typeface="Times New Roman" panose="02020603050405020304" pitchFamily="18" charset="0"/>
              </a:rPr>
              <a:t>phản</a:t>
            </a:r>
            <a:r>
              <a:rPr lang="en-US" altLang="vi-VN" sz="2400" dirty="0">
                <a:latin typeface="Times New Roman" panose="02020603050405020304" pitchFamily="18" charset="0"/>
                <a:cs typeface="Times New Roman" panose="02020603050405020304" pitchFamily="18" charset="0"/>
              </a:rPr>
              <a:t> hồi</a:t>
            </a:r>
            <a:r>
              <a:rPr lang="vi-VN" sz="2400" dirty="0">
                <a:latin typeface="Times New Roman" panose="02020603050405020304" pitchFamily="18" charset="0"/>
                <a:cs typeface="Times New Roman" panose="02020603050405020304" pitchFamily="18" charset="0"/>
              </a:rPr>
              <a:t> tùy chỉnh (custom actions) của chatbot</a:t>
            </a:r>
            <a:r>
              <a:rPr lang="en-US" altLang="vi-VN" sz="2400" dirty="0">
                <a:latin typeface="Times New Roman" panose="02020603050405020304" pitchFamily="18" charset="0"/>
                <a:cs typeface="Times New Roman" panose="02020603050405020304" pitchFamily="18" charset="0"/>
              </a:rPr>
              <a:t> như</a:t>
            </a:r>
            <a:r>
              <a:rPr lang="vi-VN"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altLang="vi-VN" sz="2400" dirty="0">
                <a:latin typeface="Times New Roman" panose="02020603050405020304" pitchFamily="18" charset="0"/>
                <a:cs typeface="Times New Roman" panose="02020603050405020304" pitchFamily="18" charset="0"/>
              </a:rPr>
              <a:t>Truy vấn</a:t>
            </a:r>
            <a:r>
              <a:rPr lang="vi-VN" sz="2400" dirty="0">
                <a:latin typeface="Times New Roman" panose="02020603050405020304" pitchFamily="18" charset="0"/>
                <a:cs typeface="Times New Roman" panose="02020603050405020304" pitchFamily="18" charset="0"/>
              </a:rPr>
              <a:t> cơ sở dữ liệu.</a:t>
            </a:r>
          </a:p>
          <a:p>
            <a:pPr marL="342900" indent="-342900">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Gọi API từ các hệ thống khác.</a:t>
            </a:r>
          </a:p>
          <a:p>
            <a:pPr marL="342900" indent="-342900">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Tính toán xử lý logic tùy chỉnh.</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185" y="993775"/>
            <a:ext cx="5919470" cy="681355"/>
          </a:xfrm>
        </p:spPr>
        <p:txBody>
          <a:bodyPr/>
          <a:lstStyle/>
          <a:p>
            <a:r>
              <a:rPr lang="en-US" sz="3000" b="1" dirty="0">
                <a:solidFill>
                  <a:schemeClr val="accent1">
                    <a:lumMod val="75000"/>
                  </a:schemeClr>
                </a:solidFill>
                <a:latin typeface="Times New Roman" panose="02020603050405020304" pitchFamily="18" charset="0"/>
                <a:cs typeface="Times New Roman" panose="02020603050405020304" pitchFamily="18" charset="0"/>
              </a:rPr>
              <a:t>Rasa-Core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Quản</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lý</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hộp</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thoại</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a:t>
            </a:r>
            <a:endParaRPr lang="en-US" sz="3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1480190" y="2119744"/>
            <a:ext cx="9405889" cy="4302441"/>
          </a:xfrm>
        </p:spPr>
        <p:txBody>
          <a:bodyPr/>
          <a:lstStyle/>
          <a:p>
            <a:pPr algn="l">
              <a:lnSpc>
                <a:spcPts val="1800"/>
              </a:lnSpc>
            </a:pPr>
            <a:r>
              <a:rPr lang="vi-VN" sz="2200" b="1" i="0" dirty="0">
                <a:solidFill>
                  <a:srgbClr val="242424"/>
                </a:solidFill>
                <a:effectLst/>
                <a:latin typeface="+mj-lt"/>
              </a:rPr>
              <a:t>Câu chuyện (stories.</a:t>
            </a:r>
            <a:r>
              <a:rPr lang="en-US" sz="2200" b="1" dirty="0" err="1">
                <a:solidFill>
                  <a:srgbClr val="242424"/>
                </a:solidFill>
                <a:latin typeface="Times New Roman" panose="02020603050405020304" pitchFamily="18" charset="0"/>
                <a:cs typeface="Times New Roman" panose="02020603050405020304" pitchFamily="18" charset="0"/>
              </a:rPr>
              <a:t>yml</a:t>
            </a:r>
            <a:r>
              <a:rPr lang="vi-VN" sz="2200" b="1" i="0" dirty="0">
                <a:solidFill>
                  <a:srgbClr val="242424"/>
                </a:solidFill>
                <a:effectLst/>
                <a:latin typeface="+mj-lt"/>
              </a:rPr>
              <a:t>)</a:t>
            </a:r>
          </a:p>
          <a:p>
            <a:pPr algn="l">
              <a:lnSpc>
                <a:spcPts val="2400"/>
              </a:lnSpc>
            </a:pPr>
            <a:r>
              <a:rPr lang="en-US" sz="2400" i="0" dirty="0">
                <a:solidFill>
                  <a:srgbClr val="242424"/>
                </a:solidFill>
                <a:effectLst/>
                <a:latin typeface="Times New Roman" panose="02020603050405020304" pitchFamily="18" charset="0"/>
                <a:cs typeface="Times New Roman" panose="02020603050405020304" pitchFamily="18" charset="0"/>
              </a:rPr>
              <a:t>Đ</a:t>
            </a:r>
            <a:r>
              <a:rPr lang="vi-VN" sz="2400" i="0" dirty="0">
                <a:solidFill>
                  <a:srgbClr val="242424"/>
                </a:solidFill>
                <a:effectLst/>
                <a:latin typeface="Times New Roman" panose="02020603050405020304" pitchFamily="18" charset="0"/>
                <a:cs typeface="Times New Roman" panose="02020603050405020304" pitchFamily="18" charset="0"/>
              </a:rPr>
              <a:t>ịnh nghĩa mẫu</a:t>
            </a:r>
            <a:r>
              <a:rPr lang="en-US" sz="2400" i="0" dirty="0">
                <a:solidFill>
                  <a:srgbClr val="242424"/>
                </a:solidFill>
                <a:effectLst/>
                <a:latin typeface="Times New Roman" panose="02020603050405020304" pitchFamily="18" charset="0"/>
                <a:cs typeface="Times New Roman" panose="02020603050405020304" pitchFamily="18" charset="0"/>
              </a:rPr>
              <a:t> </a:t>
            </a:r>
            <a:r>
              <a:rPr lang="en-US" sz="2400" i="0" dirty="0" err="1">
                <a:solidFill>
                  <a:srgbClr val="242424"/>
                </a:solidFill>
                <a:effectLst/>
                <a:latin typeface="Times New Roman" panose="02020603050405020304" pitchFamily="18" charset="0"/>
                <a:cs typeface="Times New Roman" panose="02020603050405020304" pitchFamily="18" charset="0"/>
              </a:rPr>
              <a:t>tương</a:t>
            </a:r>
            <a:r>
              <a:rPr lang="en-US" sz="2400" i="0" dirty="0">
                <a:solidFill>
                  <a:srgbClr val="242424"/>
                </a:solidFill>
                <a:effectLst/>
                <a:latin typeface="Times New Roman" panose="02020603050405020304" pitchFamily="18" charset="0"/>
                <a:cs typeface="Times New Roman" panose="02020603050405020304" pitchFamily="18" charset="0"/>
              </a:rPr>
              <a:t> </a:t>
            </a:r>
            <a:r>
              <a:rPr lang="en-US" sz="2400" i="0" dirty="0" err="1">
                <a:solidFill>
                  <a:srgbClr val="242424"/>
                </a:solidFill>
                <a:effectLst/>
                <a:latin typeface="Times New Roman" panose="02020603050405020304" pitchFamily="18" charset="0"/>
                <a:cs typeface="Times New Roman" panose="02020603050405020304" pitchFamily="18" charset="0"/>
              </a:rPr>
              <a:t>tác</a:t>
            </a:r>
            <a:r>
              <a:rPr lang="vi-VN" sz="2400" i="0" dirty="0">
                <a:solidFill>
                  <a:srgbClr val="242424"/>
                </a:solidFill>
                <a:effectLst/>
                <a:latin typeface="Times New Roman" panose="02020603050405020304" pitchFamily="18" charset="0"/>
                <a:cs typeface="Times New Roman" panose="02020603050405020304" pitchFamily="18" charset="0"/>
              </a:rPr>
              <a:t> giữa người dùng và chatbot</a:t>
            </a:r>
            <a:endParaRPr lang="vi-VN" sz="2200" b="0" i="0" dirty="0">
              <a:solidFill>
                <a:srgbClr val="242424"/>
              </a:solidFill>
              <a:effectLst/>
              <a:latin typeface="+mj-lt"/>
            </a:endParaRPr>
          </a:p>
          <a:p>
            <a:pPr algn="l">
              <a:lnSpc>
                <a:spcPts val="1800"/>
              </a:lnSpc>
            </a:pPr>
            <a:endParaRPr lang="vi-VN" sz="2200" b="0" i="0" dirty="0">
              <a:solidFill>
                <a:srgbClr val="242424"/>
              </a:solidFill>
              <a:effectLst/>
              <a:latin typeface="+mj-lt"/>
            </a:endParaRPr>
          </a:p>
        </p:txBody>
      </p:sp>
      <p:sp>
        <p:nvSpPr>
          <p:cNvPr id="3"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6" name="Picture 5">
            <a:extLst>
              <a:ext uri="{FF2B5EF4-FFF2-40B4-BE49-F238E27FC236}">
                <a16:creationId xmlns:a16="http://schemas.microsoft.com/office/drawing/2014/main" id="{31350F8F-E26D-60DB-EE8C-AFC4E8EACFB2}"/>
              </a:ext>
            </a:extLst>
          </p:cNvPr>
          <p:cNvPicPr>
            <a:picLocks noChangeAspect="1"/>
          </p:cNvPicPr>
          <p:nvPr/>
        </p:nvPicPr>
        <p:blipFill>
          <a:blip r:embed="rId3"/>
          <a:stretch>
            <a:fillRect/>
          </a:stretch>
        </p:blipFill>
        <p:spPr>
          <a:xfrm>
            <a:off x="1480185" y="3012661"/>
            <a:ext cx="4961716" cy="25166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510" y="1205865"/>
            <a:ext cx="5748020" cy="575945"/>
          </a:xfrm>
        </p:spPr>
        <p:txBody>
          <a:bodyPr/>
          <a:lstStyle/>
          <a:p>
            <a:r>
              <a:rPr lang="en-US" sz="3000" b="1" dirty="0">
                <a:solidFill>
                  <a:schemeClr val="accent1">
                    <a:lumMod val="75000"/>
                  </a:schemeClr>
                </a:solidFill>
                <a:latin typeface="Times New Roman" panose="02020603050405020304" pitchFamily="18" charset="0"/>
                <a:cs typeface="Times New Roman" panose="02020603050405020304" pitchFamily="18" charset="0"/>
              </a:rPr>
              <a:t>Rasa-Core (</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Quản</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lý</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hộp</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thoại</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a:t>
            </a:r>
            <a:endParaRPr lang="en-US" sz="3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40105" y="2160270"/>
            <a:ext cx="4701540" cy="3811905"/>
          </a:xfrm>
        </p:spPr>
        <p:txBody>
          <a:bodyPr/>
          <a:lstStyle/>
          <a:p>
            <a:r>
              <a:rPr lang="en-US" altLang="en-US" sz="2000" b="1" dirty="0" err="1">
                <a:latin typeface="Times New Roman" panose="02020603050405020304" pitchFamily="18" charset="0"/>
                <a:cs typeface="Times New Roman" panose="02020603050405020304" pitchFamily="18" charset="0"/>
              </a:rPr>
              <a:t>Chính</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sách</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policy.yml</a:t>
            </a:r>
            <a:r>
              <a:rPr lang="en-US" altLang="en-US" sz="2000" b="1" dirty="0">
                <a:latin typeface="Times New Roman" panose="02020603050405020304" pitchFamily="18" charset="0"/>
                <a:cs typeface="Times New Roman" panose="02020603050405020304" pitchFamily="18" charset="0"/>
              </a:rPr>
              <a:t>):</a:t>
            </a:r>
          </a:p>
          <a:p>
            <a:r>
              <a:rPr lang="en-US" altLang="en-US" sz="2000" dirty="0" err="1">
                <a:latin typeface="Times New Roman" panose="02020603050405020304" pitchFamily="18" charset="0"/>
                <a:cs typeface="Times New Roman" panose="02020603050405020304" pitchFamily="18" charset="0"/>
              </a:rPr>
              <a:t>Cấu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hình</a:t>
            </a:r>
            <a:r>
              <a:rPr lang="en-US" altLang="en-US" sz="2000" dirty="0">
                <a:latin typeface="Times New Roman" panose="02020603050405020304" pitchFamily="18" charset="0"/>
                <a:cs typeface="Times New Roman" panose="02020603050405020304" pitchFamily="18" charset="0"/>
              </a:rPr>
              <a:t> Rasa </a:t>
            </a:r>
            <a:r>
              <a:rPr lang="en-US" altLang="en-US" sz="2000" dirty="0" err="1">
                <a:latin typeface="Times New Roman" panose="02020603050405020304" pitchFamily="18" charset="0"/>
                <a:cs typeface="Times New Roman" panose="02020603050405020304" pitchFamily="18" charset="0"/>
              </a:rPr>
              <a:t>quyết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định</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phản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hồi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tiếp</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theo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dựa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trên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độ</a:t>
            </a:r>
            <a:r>
              <a:rPr lang="en-US" altLang="en-US" sz="2000" dirty="0">
                <a:latin typeface="Times New Roman" panose="02020603050405020304" pitchFamily="18" charset="0"/>
                <a:cs typeface="Times New Roman" panose="02020603050405020304" pitchFamily="18" charset="0"/>
              </a:rPr>
              <a:t> tin </a:t>
            </a:r>
            <a:r>
              <a:rPr lang="en-US" altLang="en-US" sz="2000" dirty="0" err="1">
                <a:latin typeface="Times New Roman" panose="02020603050405020304" pitchFamily="18" charset="0"/>
                <a:cs typeface="Times New Roman" panose="02020603050405020304" pitchFamily="18" charset="0"/>
              </a:rPr>
              <a:t>cậy</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cao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nhất</a:t>
            </a:r>
            <a:r>
              <a:rPr lang="en-US" altLang="en-US" sz="2000" dirty="0">
                <a:latin typeface="Times New Roman" panose="02020603050405020304" pitchFamily="18" charset="0"/>
                <a:cs typeface="Times New Roman" panose="02020603050405020304" pitchFamily="18" charset="0"/>
              </a:rPr>
              <a:t>.</a:t>
            </a:r>
          </a:p>
          <a:p>
            <a:r>
              <a:rPr lang="en-US" altLang="en-US" sz="2000" b="1" dirty="0" err="1">
                <a:latin typeface="Times New Roman" panose="02020603050405020304" pitchFamily="18" charset="0"/>
                <a:cs typeface="Times New Roman" panose="02020603050405020304" pitchFamily="18" charset="0"/>
              </a:rPr>
              <a:t>core_threshold</a:t>
            </a:r>
            <a:r>
              <a:rPr lang="en-US" altLang="en-US" sz="2000" b="1"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Ngưỡng</a:t>
            </a:r>
            <a:r>
              <a:rPr lang="en-US" altLang="en-US" sz="2000" dirty="0">
                <a:latin typeface="Times New Roman" panose="02020603050405020304" pitchFamily="18" charset="0"/>
                <a:cs typeface="Times New Roman" panose="02020603050405020304" pitchFamily="18" charset="0"/>
              </a:rPr>
              <a:t> tin </a:t>
            </a:r>
            <a:r>
              <a:rPr lang="en-US" altLang="en-US" sz="2000" dirty="0" err="1">
                <a:latin typeface="Times New Roman" panose="02020603050405020304" pitchFamily="18" charset="0"/>
                <a:cs typeface="Times New Roman" panose="02020603050405020304" pitchFamily="18" charset="0"/>
              </a:rPr>
              <a:t>cậy</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tối</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thiểu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lựa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chọn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phản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hồi</a:t>
            </a:r>
            <a:r>
              <a:rPr lang="en-US" altLang="en-US" sz="2000" dirty="0">
                <a:latin typeface="Times New Roman" panose="02020603050405020304" pitchFamily="18" charset="0"/>
                <a:cs typeface="Times New Roman" panose="02020603050405020304" pitchFamily="18" charset="0"/>
              </a:rPr>
              <a:t>.</a:t>
            </a:r>
          </a:p>
          <a:p>
            <a:r>
              <a:rPr lang="en-US" altLang="en-US" sz="2000" dirty="0" err="1">
                <a:latin typeface="Times New Roman" panose="02020603050405020304" pitchFamily="18" charset="0"/>
                <a:cs typeface="Times New Roman" panose="02020603050405020304" pitchFamily="18" charset="0"/>
              </a:rPr>
              <a:t>Nếu</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độ</a:t>
            </a:r>
            <a:r>
              <a:rPr lang="en-US" altLang="en-US" sz="2000" dirty="0">
                <a:latin typeface="Times New Roman" panose="02020603050405020304" pitchFamily="18" charset="0"/>
                <a:cs typeface="Times New Roman" panose="02020603050405020304" pitchFamily="18" charset="0"/>
              </a:rPr>
              <a:t> tin </a:t>
            </a:r>
            <a:r>
              <a:rPr lang="en-US" altLang="en-US" sz="2000" dirty="0" err="1">
                <a:latin typeface="Times New Roman" panose="02020603050405020304" pitchFamily="18" charset="0"/>
                <a:cs typeface="Times New Roman" panose="02020603050405020304" pitchFamily="18" charset="0"/>
              </a:rPr>
              <a:t>cậy</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thấp</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hơn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ngưỡng</a:t>
            </a:r>
            <a:r>
              <a:rPr lang="en-US" altLang="en-US" sz="2000" dirty="0">
                <a:latin typeface="Times New Roman" panose="02020603050405020304" pitchFamily="18" charset="0"/>
                <a:cs typeface="Times New Roman" panose="02020603050405020304" pitchFamily="18" charset="0"/>
              </a:rPr>
              <a:t>, chatbot </a:t>
            </a:r>
            <a:r>
              <a:rPr lang="en-US" altLang="en-US" sz="2000" dirty="0" err="1">
                <a:latin typeface="Times New Roman" panose="02020603050405020304" pitchFamily="18" charset="0"/>
                <a:cs typeface="Times New Roman" panose="02020603050405020304" pitchFamily="18" charset="0"/>
              </a:rPr>
              <a:t>sẽ</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kích</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hoạt</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action_default</a:t>
            </a:r>
            <a:r>
              <a:rPr lang="en-US" altLang="en-US" sz="2000" dirty="0">
                <a:latin typeface="Times New Roman" panose="02020603050405020304" pitchFamily="18" charset="0"/>
                <a:cs typeface="Times New Roman" panose="02020603050405020304" pitchFamily="18" charset="0"/>
              </a:rPr>
              <a:t>.</a:t>
            </a:r>
          </a:p>
        </p:txBody>
      </p:sp>
      <p:sp>
        <p:nvSpPr>
          <p:cNvPr id="5"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9" name="Picture 8">
            <a:extLst>
              <a:ext uri="{FF2B5EF4-FFF2-40B4-BE49-F238E27FC236}">
                <a16:creationId xmlns:a16="http://schemas.microsoft.com/office/drawing/2014/main" id="{C93574C9-D4B3-4B6E-CCB0-F651393451D3}"/>
              </a:ext>
            </a:extLst>
          </p:cNvPr>
          <p:cNvPicPr>
            <a:picLocks noChangeAspect="1"/>
          </p:cNvPicPr>
          <p:nvPr/>
        </p:nvPicPr>
        <p:blipFill>
          <a:blip r:embed="rId3"/>
          <a:stretch>
            <a:fillRect/>
          </a:stretch>
        </p:blipFill>
        <p:spPr>
          <a:xfrm>
            <a:off x="5958618" y="2160269"/>
            <a:ext cx="5279369" cy="234399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576580" y="2364739"/>
            <a:ext cx="4825153" cy="2190327"/>
          </a:xfrm>
        </p:spPr>
        <p:txBody>
          <a:bodyPr/>
          <a:lstStyle/>
          <a:p>
            <a:r>
              <a:rPr lang="en-US" sz="2200" b="1" dirty="0">
                <a:latin typeface="Times New Roman" panose="02020603050405020304" pitchFamily="18" charset="0"/>
                <a:cs typeface="Times New Roman" panose="02020603050405020304" pitchFamily="18" charset="0"/>
              </a:rPr>
              <a:t>NLG (Natural Language Generation):</a:t>
            </a:r>
          </a:p>
          <a:p>
            <a:r>
              <a:rPr lang="en-US" sz="2200" dirty="0">
                <a:latin typeface="Times New Roman" panose="02020603050405020304" pitchFamily="18" charset="0"/>
                <a:cs typeface="Times New Roman" panose="02020603050405020304" pitchFamily="18" charset="0"/>
              </a:rPr>
              <a:t>Thành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câu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chatbot </a:t>
            </a:r>
            <a:r>
              <a:rPr lang="en-US" sz="2200" dirty="0" err="1">
                <a:latin typeface="Times New Roman" panose="02020603050405020304" pitchFamily="18" charset="0"/>
                <a:cs typeface="Times New Roman" panose="02020603050405020304" pitchFamily="18" charset="0"/>
              </a:rPr>
              <a:t>dựa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dựng</a:t>
            </a:r>
            <a:r>
              <a:rPr lang="en-US" sz="2200" dirty="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sym typeface="+mn-ea"/>
            </a:endParaRPr>
          </a:p>
        </p:txBody>
      </p:sp>
      <p:pic>
        <p:nvPicPr>
          <p:cNvPr id="9" name="Picture 8"/>
          <p:cNvPicPr>
            <a:picLocks noChangeAspect="1"/>
          </p:cNvPicPr>
          <p:nvPr/>
        </p:nvPicPr>
        <p:blipFill>
          <a:blip r:embed="rId3"/>
          <a:stretch>
            <a:fillRect/>
          </a:stretch>
        </p:blipFill>
        <p:spPr>
          <a:xfrm>
            <a:off x="5448995" y="2235200"/>
            <a:ext cx="6414076" cy="3815643"/>
          </a:xfrm>
          <a:prstGeom prst="rect">
            <a:avLst/>
          </a:prstGeom>
        </p:spPr>
      </p:pic>
      <p:sp>
        <p:nvSpPr>
          <p:cNvPr id="4" name="Title 3"/>
          <p:cNvSpPr>
            <a:spLocks noGrp="1"/>
          </p:cNvSpPr>
          <p:nvPr>
            <p:ph type="title"/>
          </p:nvPr>
        </p:nvSpPr>
        <p:spPr>
          <a:xfrm>
            <a:off x="1480185" y="1141730"/>
            <a:ext cx="5919470" cy="681355"/>
          </a:xfrm>
        </p:spPr>
        <p:txBody>
          <a:bodyPr/>
          <a:lstStyle/>
          <a:p>
            <a:r>
              <a:rPr lang="en-US" sz="3000" b="1" dirty="0">
                <a:solidFill>
                  <a:schemeClr val="accent1">
                    <a:lumMod val="75000"/>
                  </a:schemeClr>
                </a:solidFill>
                <a:latin typeface="Times New Roman" panose="02020603050405020304" pitchFamily="18" charset="0"/>
                <a:cs typeface="Times New Roman" panose="02020603050405020304" pitchFamily="18" charset="0"/>
              </a:rPr>
              <a:t>Rasa-Core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Quản</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lý</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hộp</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3000" b="1" i="0" dirty="0" err="1">
                <a:solidFill>
                  <a:schemeClr val="accent1">
                    <a:lumMod val="75000"/>
                  </a:schemeClr>
                </a:solidFill>
                <a:effectLst/>
                <a:latin typeface="Times New Roman" panose="02020603050405020304" pitchFamily="18" charset="0"/>
                <a:cs typeface="Times New Roman" panose="02020603050405020304" pitchFamily="18" charset="0"/>
              </a:rPr>
              <a:t>thoại</a:t>
            </a:r>
            <a:r>
              <a:rPr lang="en-US" sz="3000" b="1" i="0" dirty="0">
                <a:solidFill>
                  <a:schemeClr val="accent1">
                    <a:lumMod val="75000"/>
                  </a:schemeClr>
                </a:solidFill>
                <a:effectLst/>
                <a:latin typeface="Times New Roman" panose="02020603050405020304" pitchFamily="18" charset="0"/>
                <a:cs typeface="Times New Roman" panose="02020603050405020304" pitchFamily="18" charset="0"/>
              </a:rPr>
              <a:t>)</a:t>
            </a:r>
            <a:endParaRPr lang="en-US" sz="3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2" name="TextBox 1"/>
          <p:cNvSpPr txBox="1"/>
          <p:nvPr/>
        </p:nvSpPr>
        <p:spPr>
          <a:xfrm>
            <a:off x="568931" y="950318"/>
            <a:ext cx="3559951" cy="504305"/>
          </a:xfrm>
          <a:prstGeom prst="rect">
            <a:avLst/>
          </a:prstGeom>
          <a:noFill/>
        </p:spPr>
        <p:txBody>
          <a:bodyPr wrap="square" rtlCol="0">
            <a:spAutoFit/>
          </a:bodyPr>
          <a:lstStyle/>
          <a:p>
            <a:pPr>
              <a:lnSpc>
                <a:spcPct val="150000"/>
              </a:lnSpc>
            </a:pPr>
            <a:r>
              <a:rPr lang="vi-VN" sz="2000">
                <a:solidFill>
                  <a:srgbClr val="0070C0"/>
                </a:solidFill>
              </a:rPr>
              <a:t>Mô hình tổng quan</a:t>
            </a:r>
            <a:r>
              <a:rPr lang="en-US" sz="2000">
                <a:solidFill>
                  <a:srgbClr val="0070C0"/>
                </a:solidFill>
              </a:rPr>
              <a:t> RAG</a:t>
            </a:r>
            <a:r>
              <a:rPr lang="vi-VN" sz="2000">
                <a:solidFill>
                  <a:srgbClr val="0070C0"/>
                </a:solidFill>
              </a:rPr>
              <a:t>:</a:t>
            </a:r>
          </a:p>
        </p:txBody>
      </p:sp>
      <p:pic>
        <p:nvPicPr>
          <p:cNvPr id="7" name="Picture 6"/>
          <p:cNvPicPr>
            <a:picLocks noChangeAspect="1"/>
          </p:cNvPicPr>
          <p:nvPr/>
        </p:nvPicPr>
        <p:blipFill>
          <a:blip r:embed="rId2"/>
          <a:stretch>
            <a:fillRect/>
          </a:stretch>
        </p:blipFill>
        <p:spPr>
          <a:xfrm>
            <a:off x="1249251" y="1719759"/>
            <a:ext cx="9969209" cy="464693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6" name="Picture 5"/>
          <p:cNvPicPr>
            <a:picLocks noChangeAspect="1"/>
          </p:cNvPicPr>
          <p:nvPr/>
        </p:nvPicPr>
        <p:blipFill>
          <a:blip r:embed="rId3"/>
          <a:stretch>
            <a:fillRect/>
          </a:stretch>
        </p:blipFill>
        <p:spPr>
          <a:xfrm>
            <a:off x="776900" y="1294585"/>
            <a:ext cx="10951274" cy="2567246"/>
          </a:xfrm>
          <a:prstGeom prst="rect">
            <a:avLst/>
          </a:prstGeom>
        </p:spPr>
      </p:pic>
      <p:sp>
        <p:nvSpPr>
          <p:cNvPr id="7" name="TextBox 6"/>
          <p:cNvSpPr txBox="1"/>
          <p:nvPr/>
        </p:nvSpPr>
        <p:spPr>
          <a:xfrm>
            <a:off x="1481130" y="3994965"/>
            <a:ext cx="6250105" cy="1568450"/>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Thu thập dữ liệu cho hệ thống Chatbot.</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Phân đoạn dữ liệu cho từng câu trả lời.</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Embedding với “</a:t>
            </a:r>
            <a:r>
              <a:rPr lang="en-US" sz="2400" b="0" i="0">
                <a:effectLst/>
                <a:latin typeface="Times New Roman" panose="02020603050405020304" pitchFamily="18" charset="0"/>
                <a:cs typeface="Times New Roman" panose="02020603050405020304" pitchFamily="18" charset="0"/>
              </a:rPr>
              <a:t>embed-multilingual-v3.0”</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Xây dựng chỉ mục với thư viện FAISS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7BF4B-0D05-2EFC-4F3D-FFFA43920EA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99CA68C-F790-6591-4E32-1886E77D63B5}"/>
              </a:ext>
            </a:extLst>
          </p:cNvPr>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2" name="TextBox 1">
            <a:extLst>
              <a:ext uri="{FF2B5EF4-FFF2-40B4-BE49-F238E27FC236}">
                <a16:creationId xmlns:a16="http://schemas.microsoft.com/office/drawing/2014/main" id="{F01108FF-3511-73F7-2F0D-C2E5C3B6610D}"/>
              </a:ext>
            </a:extLst>
          </p:cNvPr>
          <p:cNvSpPr txBox="1"/>
          <p:nvPr/>
        </p:nvSpPr>
        <p:spPr>
          <a:xfrm>
            <a:off x="780966" y="1110634"/>
            <a:ext cx="3559951" cy="504305"/>
          </a:xfrm>
          <a:prstGeom prst="rect">
            <a:avLst/>
          </a:prstGeom>
          <a:noFill/>
        </p:spPr>
        <p:txBody>
          <a:bodyPr wrap="square" rtlCol="0">
            <a:spAutoFit/>
          </a:bodyPr>
          <a:lstStyle/>
          <a:p>
            <a:pPr>
              <a:lnSpc>
                <a:spcPct val="150000"/>
              </a:lnSpc>
            </a:pPr>
            <a:r>
              <a:rPr lang="en-US" sz="2000">
                <a:solidFill>
                  <a:srgbClr val="0070C0"/>
                </a:solidFill>
              </a:rPr>
              <a:t>Dữ liệu cho Chatbot trả lời</a:t>
            </a:r>
            <a:endParaRPr lang="vi-VN" sz="2000">
              <a:solidFill>
                <a:srgbClr val="0070C0"/>
              </a:solidFill>
            </a:endParaRPr>
          </a:p>
        </p:txBody>
      </p:sp>
      <p:sp>
        <p:nvSpPr>
          <p:cNvPr id="3" name="TextBox 2">
            <a:extLst>
              <a:ext uri="{FF2B5EF4-FFF2-40B4-BE49-F238E27FC236}">
                <a16:creationId xmlns:a16="http://schemas.microsoft.com/office/drawing/2014/main" id="{9566F211-1DF2-2D3F-C44C-F35EA6A88FE4}"/>
              </a:ext>
            </a:extLst>
          </p:cNvPr>
          <p:cNvSpPr txBox="1"/>
          <p:nvPr/>
        </p:nvSpPr>
        <p:spPr>
          <a:xfrm>
            <a:off x="485478" y="1785517"/>
            <a:ext cx="5354791" cy="1569660"/>
          </a:xfrm>
          <a:prstGeom prst="rect">
            <a:avLst/>
          </a:prstGeom>
          <a:noFill/>
        </p:spPr>
        <p:txBody>
          <a:bodyPr wrap="square" rtlCol="0">
            <a:spAutoFit/>
          </a:bodyPr>
          <a:lstStyle/>
          <a:p>
            <a:pPr marL="457200" indent="-457200">
              <a:buFont typeface="Arial" panose="020B0604020202020204" pitchFamily="34" charset="0"/>
              <a:buChar char="•"/>
            </a:pPr>
            <a:r>
              <a:rPr lang="en-US" sz="3200"/>
              <a:t>Nạp dữ liệu trực tiếp</a:t>
            </a:r>
          </a:p>
          <a:p>
            <a:pPr marL="457200" indent="-457200">
              <a:buFont typeface="Arial" panose="020B0604020202020204" pitchFamily="34" charset="0"/>
              <a:buChar char="•"/>
            </a:pPr>
            <a:r>
              <a:rPr lang="en-US" sz="3200"/>
              <a:t>Không cần thay đổi code, </a:t>
            </a:r>
            <a:br>
              <a:rPr lang="en-US" sz="3200"/>
            </a:br>
            <a:r>
              <a:rPr lang="en-US" sz="3200"/>
              <a:t>re-train model</a:t>
            </a:r>
          </a:p>
        </p:txBody>
      </p:sp>
      <p:pic>
        <p:nvPicPr>
          <p:cNvPr id="8" name="Picture 7">
            <a:extLst>
              <a:ext uri="{FF2B5EF4-FFF2-40B4-BE49-F238E27FC236}">
                <a16:creationId xmlns:a16="http://schemas.microsoft.com/office/drawing/2014/main" id="{2719A693-5AB1-7172-A0EB-A8EDC0966EC8}"/>
              </a:ext>
            </a:extLst>
          </p:cNvPr>
          <p:cNvPicPr>
            <a:picLocks noChangeAspect="1"/>
          </p:cNvPicPr>
          <p:nvPr/>
        </p:nvPicPr>
        <p:blipFill>
          <a:blip r:embed="rId2"/>
          <a:stretch>
            <a:fillRect/>
          </a:stretch>
        </p:blipFill>
        <p:spPr>
          <a:xfrm>
            <a:off x="5121186" y="2821110"/>
            <a:ext cx="6687483" cy="3048425"/>
          </a:xfrm>
          <a:prstGeom prst="rect">
            <a:avLst/>
          </a:prstGeom>
        </p:spPr>
      </p:pic>
    </p:spTree>
    <p:extLst>
      <p:ext uri="{BB962C8B-B14F-4D97-AF65-F5344CB8AC3E}">
        <p14:creationId xmlns:p14="http://schemas.microsoft.com/office/powerpoint/2010/main" val="3120312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B1A4E-3876-F41E-C568-014654B253A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BA5D4F6-46A1-A9AE-9627-20D1ABD42EA3}"/>
              </a:ext>
            </a:extLst>
          </p:cNvPr>
          <p:cNvSpPr txBox="1"/>
          <p:nvPr/>
        </p:nvSpPr>
        <p:spPr>
          <a:xfrm>
            <a:off x="1924335" y="343861"/>
            <a:ext cx="9965484" cy="707886"/>
          </a:xfrm>
          <a:prstGeom prst="rect">
            <a:avLst/>
          </a:prstGeom>
          <a:noFill/>
        </p:spPr>
        <p:txBody>
          <a:bodyPr wrap="square" rtlCol="0">
            <a:spAutoFit/>
          </a:bodyPr>
          <a:lstStyle/>
          <a:p>
            <a:pPr algn="just"/>
            <a:r>
              <a:rPr lang="en-US" sz="4000" b="1" dirty="0">
                <a:solidFill>
                  <a:srgbClr val="FF0000"/>
                </a:solidFill>
                <a:latin typeface="Times New Roman" panose="02020603050405020304" pitchFamily="18" charset="0"/>
                <a:cs typeface="Times New Roman" panose="02020603050405020304" pitchFamily="18" charset="0"/>
              </a:rPr>
              <a:t>1. LÝ DO CHỌN ĐỀ TÀI</a:t>
            </a:r>
          </a:p>
        </p:txBody>
      </p:sp>
      <p:sp>
        <p:nvSpPr>
          <p:cNvPr id="6" name="TextBox 5">
            <a:extLst>
              <a:ext uri="{FF2B5EF4-FFF2-40B4-BE49-F238E27FC236}">
                <a16:creationId xmlns:a16="http://schemas.microsoft.com/office/drawing/2014/main" id="{17CA3472-7241-1022-311D-C23714AE4ED1}"/>
              </a:ext>
            </a:extLst>
          </p:cNvPr>
          <p:cNvSpPr txBox="1"/>
          <p:nvPr/>
        </p:nvSpPr>
        <p:spPr>
          <a:xfrm>
            <a:off x="1924335" y="1454007"/>
            <a:ext cx="6908800" cy="2246769"/>
          </a:xfrm>
          <a:prstGeom prst="rect">
            <a:avLst/>
          </a:prstGeom>
          <a:noFill/>
        </p:spPr>
        <p:txBody>
          <a:bodyPr wrap="square">
            <a:spAutoFit/>
          </a:bodyPr>
          <a:lstStyle/>
          <a:p>
            <a:pPr marL="342900" indent="-342900" algn="just">
              <a:buFont typeface="Arial" panose="020B0604020202020204" pitchFamily="34" charset="0"/>
              <a:buChar char="•"/>
            </a:pP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Hỗ</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trợ</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thời</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gian</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thực</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24/7</a:t>
            </a:r>
          </a:p>
          <a:p>
            <a:pPr marL="342900" indent="-342900" algn="just">
              <a:buFont typeface="Arial" panose="020B0604020202020204" pitchFamily="34" charset="0"/>
              <a:buChar char="•"/>
            </a:pP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Ứng</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dụng</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công</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nghệ</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AI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hiện</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đại</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trong</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giáo</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dục</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phù</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hợp</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với</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nhu</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cầu</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chuyển</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đổi</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số</a:t>
            </a:r>
            <a:endPar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Tiết</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kiệm</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chi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phí</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tự</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động</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hóa</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các</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quy</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trình</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cung</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cấp</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thông</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tin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cho</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người</a:t>
            </a:r>
            <a:r>
              <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2800" dirty="0" err="1">
                <a:solidFill>
                  <a:schemeClr val="tx1">
                    <a:lumMod val="85000"/>
                    <a:lumOff val="15000"/>
                  </a:schemeClr>
                </a:solidFill>
                <a:latin typeface="Times New Roman" panose="02020603050405020304" pitchFamily="18" charset="0"/>
                <a:cs typeface="Times New Roman" panose="02020603050405020304" pitchFamily="18" charset="0"/>
              </a:rPr>
              <a:t>dùng</a:t>
            </a:r>
            <a:endParaRPr lang="en-US" altLang="en-US" sz="28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489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3" name="TextBox 2"/>
          <p:cNvSpPr txBox="1"/>
          <p:nvPr/>
        </p:nvSpPr>
        <p:spPr>
          <a:xfrm>
            <a:off x="483981" y="1324598"/>
            <a:ext cx="1433719" cy="400110"/>
          </a:xfrm>
          <a:prstGeom prst="rect">
            <a:avLst/>
          </a:prstGeom>
          <a:noFill/>
        </p:spPr>
        <p:txBody>
          <a:bodyPr wrap="square" rtlCol="0">
            <a:spAutoFit/>
          </a:bodyPr>
          <a:lstStyle/>
          <a:p>
            <a:r>
              <a:rPr lang="en-US" sz="2000">
                <a:solidFill>
                  <a:schemeClr val="accent1"/>
                </a:solidFill>
                <a:latin typeface="Arial" panose="020B0604020202020204" pitchFamily="34" charset="0"/>
                <a:cs typeface="Arial" panose="020B0604020202020204" pitchFamily="34" charset="0"/>
              </a:rPr>
              <a:t>Chunking:</a:t>
            </a:r>
          </a:p>
        </p:txBody>
      </p:sp>
      <p:pic>
        <p:nvPicPr>
          <p:cNvPr id="5" name="Picture 4"/>
          <p:cNvPicPr>
            <a:picLocks noChangeAspect="1"/>
          </p:cNvPicPr>
          <p:nvPr/>
        </p:nvPicPr>
        <p:blipFill>
          <a:blip r:embed="rId2"/>
          <a:stretch>
            <a:fillRect/>
          </a:stretch>
        </p:blipFill>
        <p:spPr>
          <a:xfrm>
            <a:off x="2998030" y="1324598"/>
            <a:ext cx="6258798" cy="3353268"/>
          </a:xfrm>
          <a:prstGeom prst="rect">
            <a:avLst/>
          </a:prstGeom>
        </p:spPr>
      </p:pic>
      <p:sp>
        <p:nvSpPr>
          <p:cNvPr id="8" name="TextBox 7"/>
          <p:cNvSpPr txBox="1"/>
          <p:nvPr/>
        </p:nvSpPr>
        <p:spPr>
          <a:xfrm>
            <a:off x="1427147" y="4904692"/>
            <a:ext cx="6479659" cy="1015663"/>
          </a:xfrm>
          <a:prstGeom prst="rect">
            <a:avLst/>
          </a:prstGeom>
          <a:noFill/>
        </p:spPr>
        <p:txBody>
          <a:bodyPr wrap="none" rtlCol="0">
            <a:spAutoFit/>
          </a:bodyPr>
          <a:lstStyle/>
          <a:p>
            <a:pPr marL="285750" indent="-285750" algn="l">
              <a:buFont typeface="Arial" panose="020B0604020202020204" pitchFamily="34" charset="0"/>
              <a:buChar char="•"/>
            </a:pPr>
            <a:r>
              <a:rPr lang="en-US" sz="2000">
                <a:latin typeface="Arial" panose="020B0604020202020204" pitchFamily="34" charset="0"/>
                <a:cs typeface="Arial" panose="020B0604020202020204" pitchFamily="34" charset="0"/>
              </a:rPr>
              <a:t>Bảo toàn tổ chức logic của tài liệu.</a:t>
            </a:r>
          </a:p>
          <a:p>
            <a:pPr marL="285750" indent="-285750" algn="l">
              <a:buFont typeface="Arial" panose="020B0604020202020204" pitchFamily="34" charset="0"/>
              <a:buChar char="•"/>
            </a:pPr>
            <a:r>
              <a:rPr lang="en-US" sz="2000">
                <a:latin typeface="Arial" panose="020B0604020202020204" pitchFamily="34" charset="0"/>
                <a:cs typeface="Arial" panose="020B0604020202020204" pitchFamily="34" charset="0"/>
              </a:rPr>
              <a:t>Duy trì ngữ cảnh trong từng phản hồi.</a:t>
            </a:r>
          </a:p>
          <a:p>
            <a:pPr marL="285750" indent="-285750" algn="l">
              <a:buFont typeface="Arial" panose="020B0604020202020204" pitchFamily="34" charset="0"/>
              <a:buChar char="•"/>
            </a:pPr>
            <a:r>
              <a:rPr lang="vi-VN" sz="2000">
                <a:latin typeface="Arial" panose="020B0604020202020204" pitchFamily="34" charset="0"/>
                <a:cs typeface="Arial" panose="020B0604020202020204" pitchFamily="34" charset="0"/>
              </a:rPr>
              <a:t>Có thể hiệu quả hơn cho các tác vụ</a:t>
            </a:r>
            <a:r>
              <a:rPr lang="en-US" sz="2000">
                <a:latin typeface="Arial" panose="020B0604020202020204" pitchFamily="34" charset="0"/>
                <a:cs typeface="Arial" panose="020B0604020202020204" pitchFamily="34" charset="0"/>
              </a:rPr>
              <a:t> phản hồi sau đó.</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a:solidFill>
                  <a:srgbClr val="FF0000"/>
                </a:solidFill>
                <a:latin typeface="+mn-lt"/>
              </a:rPr>
              <a:t>	  </a:t>
            </a:r>
            <a:r>
              <a:rPr lang="vi-VN" sz="4400" b="1">
                <a:solidFill>
                  <a:srgbClr val="FF0000"/>
                </a:solidFill>
                <a:latin typeface="+mn-lt"/>
              </a:rPr>
              <a:t>4. PHƯƠNG PHÁP NGHIÊN CỨU</a:t>
            </a:r>
            <a:endParaRPr lang="en-US">
              <a:latin typeface="+mn-lt"/>
            </a:endParaRPr>
          </a:p>
        </p:txBody>
      </p:sp>
      <p:sp>
        <p:nvSpPr>
          <p:cNvPr id="4" name="Content Placeholder 3"/>
          <p:cNvSpPr>
            <a:spLocks noGrp="1"/>
          </p:cNvSpPr>
          <p:nvPr>
            <p:ph idx="1"/>
          </p:nvPr>
        </p:nvSpPr>
        <p:spPr>
          <a:xfrm>
            <a:off x="1396447" y="3429000"/>
            <a:ext cx="9770165" cy="2568496"/>
          </a:xfrm>
        </p:spPr>
        <p:txBody>
          <a:bodyPr/>
          <a:lstStyle/>
          <a:p>
            <a:pPr marL="0" indent="0">
              <a:buNone/>
            </a:pPr>
            <a:r>
              <a:rPr lang="en-US" b="1" i="0">
                <a:solidFill>
                  <a:srgbClr val="212529"/>
                </a:solidFill>
                <a:effectLst/>
                <a:latin typeface="Arial" panose="020B0604020202020204" pitchFamily="34" charset="0"/>
                <a:cs typeface="Arial" panose="020B0604020202020204" pitchFamily="34" charset="0"/>
              </a:rPr>
              <a:t>Tham số: </a:t>
            </a:r>
          </a:p>
          <a:p>
            <a:r>
              <a:rPr lang="en-US" b="0" i="0">
                <a:solidFill>
                  <a:srgbClr val="000000"/>
                </a:solidFill>
                <a:effectLst/>
                <a:latin typeface="Arial" panose="020B0604020202020204" pitchFamily="34" charset="0"/>
                <a:cs typeface="Arial" panose="020B0604020202020204" pitchFamily="34" charset="0"/>
              </a:rPr>
              <a:t>chunk_size=</a:t>
            </a:r>
            <a:r>
              <a:rPr lang="en-US">
                <a:solidFill>
                  <a:srgbClr val="098658"/>
                </a:solidFill>
                <a:latin typeface="Arial" panose="020B0604020202020204" pitchFamily="34" charset="0"/>
                <a:cs typeface="Arial" panose="020B0604020202020204" pitchFamily="34" charset="0"/>
              </a:rPr>
              <a:t>512 </a:t>
            </a:r>
            <a:r>
              <a:rPr lang="en-US">
                <a:latin typeface="Arial" panose="020B0604020202020204" pitchFamily="34" charset="0"/>
                <a:cs typeface="Arial" panose="020B0604020202020204" pitchFamily="34" charset="0"/>
              </a:rPr>
              <a:t>(Kích thước tối đa của một đoạn)</a:t>
            </a:r>
          </a:p>
          <a:p>
            <a:r>
              <a:rPr lang="en-US" b="0" i="0">
                <a:solidFill>
                  <a:srgbClr val="000000"/>
                </a:solidFill>
                <a:effectLst/>
                <a:latin typeface="Arial" panose="020B0604020202020204" pitchFamily="34" charset="0"/>
                <a:cs typeface="Arial" panose="020B0604020202020204" pitchFamily="34" charset="0"/>
              </a:rPr>
              <a:t>chunk_overlap=</a:t>
            </a:r>
            <a:r>
              <a:rPr lang="en-US" b="0" i="0">
                <a:solidFill>
                  <a:srgbClr val="098658"/>
                </a:solidFill>
                <a:effectLst/>
                <a:latin typeface="Arial" panose="020B0604020202020204" pitchFamily="34" charset="0"/>
                <a:cs typeface="Arial" panose="020B0604020202020204" pitchFamily="34" charset="0"/>
              </a:rPr>
              <a:t>20 </a:t>
            </a:r>
            <a:r>
              <a:rPr lang="en-US" b="0" i="0">
                <a:effectLst/>
                <a:latin typeface="Arial" panose="020B0604020202020204" pitchFamily="34" charset="0"/>
                <a:cs typeface="Arial" panose="020B0604020202020204" pitchFamily="34" charset="0"/>
              </a:rPr>
              <a:t>(Độ chồng lấn giữa các đoạn)</a:t>
            </a:r>
            <a:r>
              <a:rPr lang="en-US">
                <a:latin typeface="Arial" panose="020B0604020202020204" pitchFamily="34" charset="0"/>
                <a:cs typeface="Arial" panose="020B0604020202020204" pitchFamily="34" charset="0"/>
              </a:rPr>
              <a:t> </a:t>
            </a:r>
            <a:r>
              <a:rPr lang="en-US" b="0" i="0">
                <a:solidFill>
                  <a:srgbClr val="000000"/>
                </a:solidFill>
                <a:effectLst/>
                <a:latin typeface="Arial" panose="020B0604020202020204" pitchFamily="34" charset="0"/>
                <a:cs typeface="Arial" panose="020B0604020202020204" pitchFamily="34" charset="0"/>
              </a:rPr>
              <a:t>is_separator_regex=False (Xác định dấu phân cách)</a:t>
            </a:r>
            <a:endParaRPr lang="en-US" b="1" i="0">
              <a:solidFill>
                <a:srgbClr val="212529"/>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48EE1E9-0897-C2B6-AFF5-62594F0D82C6}"/>
              </a:ext>
            </a:extLst>
          </p:cNvPr>
          <p:cNvSpPr txBox="1"/>
          <p:nvPr/>
        </p:nvSpPr>
        <p:spPr>
          <a:xfrm>
            <a:off x="838200" y="1893419"/>
            <a:ext cx="5443330"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 Split_documents(documents)</a:t>
            </a:r>
          </a:p>
          <a:p>
            <a:r>
              <a:rPr lang="en-US" sz="2800">
                <a:latin typeface="Arial" panose="020B0604020202020204" pitchFamily="34" charset="0"/>
                <a:cs typeface="Arial" panose="020B0604020202020204" pitchFamily="34" charset="0"/>
              </a:rPr>
              <a:t>- Split_text(text)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22" name="TextBox 21"/>
          <p:cNvSpPr txBox="1"/>
          <p:nvPr/>
        </p:nvSpPr>
        <p:spPr>
          <a:xfrm>
            <a:off x="659193" y="1157974"/>
            <a:ext cx="2045907" cy="461665"/>
          </a:xfrm>
          <a:prstGeom prst="rect">
            <a:avLst/>
          </a:prstGeom>
          <a:noFill/>
        </p:spPr>
        <p:txBody>
          <a:bodyPr wrap="square">
            <a:spAutoFit/>
          </a:bodyPr>
          <a:lstStyle/>
          <a:p>
            <a:r>
              <a:rPr lang="en-US" sz="2400">
                <a:solidFill>
                  <a:schemeClr val="accent1"/>
                </a:solidFill>
                <a:latin typeface="Arial" panose="020B0604020202020204" pitchFamily="34" charset="0"/>
                <a:cs typeface="Arial" panose="020B0604020202020204" pitchFamily="34" charset="0"/>
              </a:rPr>
              <a:t>Embedding:</a:t>
            </a:r>
          </a:p>
        </p:txBody>
      </p:sp>
      <mc:AlternateContent xmlns:mc="http://schemas.openxmlformats.org/markup-compatibility/2006" xmlns:p14="http://schemas.microsoft.com/office/powerpoint/2010/main">
        <mc:Choice Requires="p14">
          <p:contentPart p14:bwMode="auto" r:id="rId3">
            <p14:nvContentPartPr>
              <p14:cNvPr id="34" name="Ink 33"/>
              <p14:cNvContentPartPr/>
              <p14:nvPr/>
            </p14:nvContentPartPr>
            <p14:xfrm>
              <a:off x="4987620" y="2620680"/>
              <a:ext cx="360" cy="2966400"/>
            </p14:xfrm>
          </p:contentPart>
        </mc:Choice>
        <mc:Fallback xmlns="">
          <p:pic>
            <p:nvPicPr>
              <p:cNvPr id="34" name="Ink 33"/>
            </p:nvPicPr>
            <p:blipFill>
              <a:blip r:embed="rId4"/>
            </p:blipFill>
            <p:spPr>
              <a:xfrm>
                <a:off x="4987620" y="2620680"/>
                <a:ext cx="360" cy="296640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36" name="Ink 35"/>
              <p14:cNvContentPartPr/>
              <p14:nvPr/>
            </p14:nvContentPartPr>
            <p14:xfrm>
              <a:off x="4987620" y="5691360"/>
              <a:ext cx="360" cy="474840"/>
            </p14:xfrm>
          </p:contentPart>
        </mc:Choice>
        <mc:Fallback xmlns="">
          <p:pic>
            <p:nvPicPr>
              <p:cNvPr id="36" name="Ink 35"/>
            </p:nvPicPr>
            <p:blipFill>
              <a:blip r:embed="rId6"/>
            </p:blipFill>
            <p:spPr>
              <a:xfrm>
                <a:off x="4987620" y="5691360"/>
                <a:ext cx="360" cy="47484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37" name="Ink 36"/>
              <p14:cNvContentPartPr/>
              <p14:nvPr/>
            </p14:nvContentPartPr>
            <p14:xfrm>
              <a:off x="5006700" y="1923600"/>
              <a:ext cx="360" cy="4353480"/>
            </p14:xfrm>
          </p:contentPart>
        </mc:Choice>
        <mc:Fallback xmlns="">
          <p:pic>
            <p:nvPicPr>
              <p:cNvPr id="37" name="Ink 36"/>
            </p:nvPicPr>
            <p:blipFill>
              <a:blip r:embed="rId8"/>
            </p:blipFill>
            <p:spPr>
              <a:xfrm>
                <a:off x="5006700" y="1923600"/>
                <a:ext cx="360" cy="435348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39" name="Ink 38"/>
              <p14:cNvContentPartPr/>
              <p14:nvPr/>
            </p14:nvContentPartPr>
            <p14:xfrm>
              <a:off x="5025780" y="1949160"/>
              <a:ext cx="360" cy="4039200"/>
            </p14:xfrm>
          </p:contentPart>
        </mc:Choice>
        <mc:Fallback xmlns="">
          <p:pic>
            <p:nvPicPr>
              <p:cNvPr id="39" name="Ink 38"/>
            </p:nvPicPr>
            <p:blipFill>
              <a:blip r:embed="rId10"/>
            </p:blipFill>
            <p:spPr>
              <a:xfrm>
                <a:off x="5025780" y="1949160"/>
                <a:ext cx="360" cy="4039200"/>
              </a:xfrm>
              <a:prstGeom prst="rect"/>
            </p:spPr>
          </p:pic>
        </mc:Fallback>
      </mc:AlternateContent>
      <p:grpSp>
        <p:nvGrpSpPr>
          <p:cNvPr id="42" name="Group 41"/>
          <p:cNvGrpSpPr/>
          <p:nvPr/>
        </p:nvGrpSpPr>
        <p:grpSpPr>
          <a:xfrm>
            <a:off x="4990860" y="1930080"/>
            <a:ext cx="210240" cy="3904920"/>
            <a:chOff x="4990860" y="1930080"/>
            <a:chExt cx="210240" cy="3904920"/>
          </a:xfrm>
        </p:grpSpPr>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4990860" y="1930080"/>
                <a:ext cx="6840" cy="92160"/>
              </p14:xfrm>
            </p:contentPart>
          </mc:Choice>
          <mc:Fallback xmlns="">
            <p:pic>
              <p:nvPicPr>
                <p:cNvPr id="31" name="Ink 30"/>
              </p:nvPicPr>
              <p:blipFill>
                <a:blip r:embed="rId12"/>
              </p:blipFill>
              <p:spPr>
                <a:xfrm>
                  <a:off x="4990860" y="1930080"/>
                  <a:ext cx="6840" cy="9216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32" name="Ink 31"/>
                <p14:cNvContentPartPr/>
                <p14:nvPr/>
              </p14:nvContentPartPr>
              <p14:xfrm>
                <a:off x="4990860" y="2565120"/>
                <a:ext cx="210240" cy="3085560"/>
              </p14:xfrm>
            </p:contentPart>
          </mc:Choice>
          <mc:Fallback xmlns="">
            <p:pic>
              <p:nvPicPr>
                <p:cNvPr id="32" name="Ink 31"/>
              </p:nvPicPr>
              <p:blipFill>
                <a:blip r:embed="rId14"/>
              </p:blipFill>
              <p:spPr>
                <a:xfrm>
                  <a:off x="4990860" y="2565120"/>
                  <a:ext cx="210240" cy="308556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41" name="Ink 40"/>
                <p14:cNvContentPartPr/>
                <p14:nvPr/>
              </p14:nvContentPartPr>
              <p14:xfrm>
                <a:off x="5044860" y="1936200"/>
                <a:ext cx="360" cy="3898800"/>
              </p14:xfrm>
            </p:contentPart>
          </mc:Choice>
          <mc:Fallback xmlns="">
            <p:pic>
              <p:nvPicPr>
                <p:cNvPr id="41" name="Ink 40"/>
              </p:nvPicPr>
              <p:blipFill>
                <a:blip r:embed="rId16"/>
              </p:blipFill>
              <p:spPr>
                <a:xfrm>
                  <a:off x="5044860" y="1936200"/>
                  <a:ext cx="360" cy="3898800"/>
                </a:xfrm>
                <a:prstGeom prst="rect"/>
              </p:spPr>
            </p:pic>
          </mc:Fallback>
        </mc:AlternateContent>
      </p:grpSp>
      <mc:AlternateContent xmlns:mc="http://schemas.openxmlformats.org/markup-compatibility/2006" xmlns:p14="http://schemas.microsoft.com/office/powerpoint/2010/main">
        <mc:Choice Requires="p14">
          <p:contentPart p14:bwMode="auto" r:id="rId17">
            <p14:nvContentPartPr>
              <p14:cNvPr id="45" name="Ink 44"/>
              <p14:cNvContentPartPr/>
              <p14:nvPr/>
            </p14:nvContentPartPr>
            <p14:xfrm>
              <a:off x="5014620" y="4032120"/>
              <a:ext cx="360" cy="360"/>
            </p14:xfrm>
          </p:contentPart>
        </mc:Choice>
        <mc:Fallback xmlns="">
          <p:pic>
            <p:nvPicPr>
              <p:cNvPr id="45" name="Ink 44"/>
            </p:nvPicPr>
            <p:blipFill>
              <a:blip r:embed="rId18"/>
            </p:blipFill>
            <p:spPr>
              <a:xfrm>
                <a:off x="5014620" y="4032120"/>
                <a:ext cx="360" cy="36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46" name="Ink 45"/>
              <p14:cNvContentPartPr/>
              <p14:nvPr/>
            </p14:nvContentPartPr>
            <p14:xfrm>
              <a:off x="5014620" y="5867040"/>
              <a:ext cx="360" cy="360"/>
            </p14:xfrm>
          </p:contentPart>
        </mc:Choice>
        <mc:Fallback xmlns="">
          <p:pic>
            <p:nvPicPr>
              <p:cNvPr id="46" name="Ink 45"/>
            </p:nvPicPr>
            <p:blipFill>
              <a:blip r:embed="rId18"/>
            </p:blipFill>
            <p:spPr>
              <a:xfrm>
                <a:off x="5014620" y="5867040"/>
                <a:ext cx="360" cy="36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47" name="Ink 46"/>
              <p14:cNvContentPartPr/>
              <p14:nvPr/>
            </p14:nvContentPartPr>
            <p14:xfrm>
              <a:off x="5014620" y="5797200"/>
              <a:ext cx="360" cy="213120"/>
            </p14:xfrm>
          </p:contentPart>
        </mc:Choice>
        <mc:Fallback xmlns="">
          <p:pic>
            <p:nvPicPr>
              <p:cNvPr id="47" name="Ink 46"/>
            </p:nvPicPr>
            <p:blipFill>
              <a:blip r:embed="rId21"/>
            </p:blipFill>
            <p:spPr>
              <a:xfrm>
                <a:off x="5014620" y="5797200"/>
                <a:ext cx="360" cy="21312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49" name="Ink 48"/>
              <p14:cNvContentPartPr/>
              <p14:nvPr/>
            </p14:nvContentPartPr>
            <p14:xfrm>
              <a:off x="5071860" y="3840960"/>
              <a:ext cx="360" cy="2226960"/>
            </p14:xfrm>
          </p:contentPart>
        </mc:Choice>
        <mc:Fallback xmlns="">
          <p:pic>
            <p:nvPicPr>
              <p:cNvPr id="49" name="Ink 48"/>
            </p:nvPicPr>
            <p:blipFill>
              <a:blip r:embed="rId23"/>
            </p:blipFill>
            <p:spPr>
              <a:xfrm>
                <a:off x="5071860" y="3840960"/>
                <a:ext cx="360" cy="2226960"/>
              </a:xfrm>
              <a:prstGeom prst="rect"/>
            </p:spPr>
          </p:pic>
        </mc:Fallback>
      </mc:AlternateContent>
      <p:sp>
        <p:nvSpPr>
          <p:cNvPr id="50" name="TextBox 49"/>
          <p:cNvSpPr txBox="1"/>
          <p:nvPr/>
        </p:nvSpPr>
        <p:spPr>
          <a:xfrm>
            <a:off x="1384320" y="5406200"/>
            <a:ext cx="3387466" cy="1323439"/>
          </a:xfrm>
          <a:prstGeom prst="rect">
            <a:avLst/>
          </a:prstGeom>
          <a:noFill/>
        </p:spPr>
        <p:txBody>
          <a:bodyPr wrap="none" rtlCol="0">
            <a:spAutoFit/>
          </a:bodyPr>
          <a:lstStyle/>
          <a:p>
            <a:r>
              <a:rPr lang="en-US" sz="2000">
                <a:latin typeface="Arial" panose="020B0604020202020204" pitchFamily="34" charset="0"/>
                <a:cs typeface="Arial" panose="020B0604020202020204" pitchFamily="34" charset="0"/>
              </a:rPr>
              <a:t>Embed-multilingual-v3.0:</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Demensions: 1024</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Hỗ trợ hơn 100 ngôn ngữ</a:t>
            </a:r>
          </a:p>
          <a:p>
            <a:pPr marL="285750" indent="-28575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pic>
        <p:nvPicPr>
          <p:cNvPr id="52" name="Picture 51"/>
          <p:cNvPicPr>
            <a:picLocks noChangeAspect="1"/>
          </p:cNvPicPr>
          <p:nvPr/>
        </p:nvPicPr>
        <p:blipFill>
          <a:blip r:embed="rId24"/>
          <a:stretch>
            <a:fillRect/>
          </a:stretch>
        </p:blipFill>
        <p:spPr>
          <a:xfrm>
            <a:off x="1355788" y="1577936"/>
            <a:ext cx="9862675" cy="3751514"/>
          </a:xfrm>
          <a:prstGeom prst="rect">
            <a:avLst/>
          </a:prstGeom>
        </p:spPr>
      </p:pic>
      <p:sp>
        <p:nvSpPr>
          <p:cNvPr id="5" name="Arrow: Right 4"/>
          <p:cNvSpPr/>
          <p:nvPr/>
        </p:nvSpPr>
        <p:spPr>
          <a:xfrm>
            <a:off x="539712" y="3491983"/>
            <a:ext cx="762283" cy="3936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mc:AlternateContent xmlns:mc="http://schemas.openxmlformats.org/markup-compatibility/2006" xmlns:p14="http://schemas.microsoft.com/office/powerpoint/2010/main">
        <mc:Choice Requires="p14">
          <p:contentPart p14:bwMode="auto" r:id="rId3">
            <p14:nvContentPartPr>
              <p14:cNvPr id="34" name="Ink 33"/>
              <p14:cNvContentPartPr/>
              <p14:nvPr/>
            </p14:nvContentPartPr>
            <p14:xfrm>
              <a:off x="4987620" y="2620680"/>
              <a:ext cx="360" cy="2966400"/>
            </p14:xfrm>
          </p:contentPart>
        </mc:Choice>
        <mc:Fallback xmlns="">
          <p:pic>
            <p:nvPicPr>
              <p:cNvPr id="34" name="Ink 33"/>
            </p:nvPicPr>
            <p:blipFill>
              <a:blip r:embed="rId4"/>
            </p:blipFill>
            <p:spPr>
              <a:xfrm>
                <a:off x="4987620" y="2620680"/>
                <a:ext cx="360" cy="296640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36" name="Ink 35"/>
              <p14:cNvContentPartPr/>
              <p14:nvPr/>
            </p14:nvContentPartPr>
            <p14:xfrm>
              <a:off x="4987620" y="5691360"/>
              <a:ext cx="360" cy="474840"/>
            </p14:xfrm>
          </p:contentPart>
        </mc:Choice>
        <mc:Fallback xmlns="">
          <p:pic>
            <p:nvPicPr>
              <p:cNvPr id="36" name="Ink 35"/>
            </p:nvPicPr>
            <p:blipFill>
              <a:blip r:embed="rId6"/>
            </p:blipFill>
            <p:spPr>
              <a:xfrm>
                <a:off x="4987620" y="5691360"/>
                <a:ext cx="360" cy="47484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37" name="Ink 36"/>
              <p14:cNvContentPartPr/>
              <p14:nvPr/>
            </p14:nvContentPartPr>
            <p14:xfrm>
              <a:off x="5006700" y="1923600"/>
              <a:ext cx="360" cy="4353480"/>
            </p14:xfrm>
          </p:contentPart>
        </mc:Choice>
        <mc:Fallback xmlns="">
          <p:pic>
            <p:nvPicPr>
              <p:cNvPr id="37" name="Ink 36"/>
            </p:nvPicPr>
            <p:blipFill>
              <a:blip r:embed="rId8"/>
            </p:blipFill>
            <p:spPr>
              <a:xfrm>
                <a:off x="5006700" y="1923600"/>
                <a:ext cx="360" cy="435348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39" name="Ink 38"/>
              <p14:cNvContentPartPr/>
              <p14:nvPr/>
            </p14:nvContentPartPr>
            <p14:xfrm>
              <a:off x="5025780" y="1949160"/>
              <a:ext cx="360" cy="4039200"/>
            </p14:xfrm>
          </p:contentPart>
        </mc:Choice>
        <mc:Fallback xmlns="">
          <p:pic>
            <p:nvPicPr>
              <p:cNvPr id="39" name="Ink 38"/>
            </p:nvPicPr>
            <p:blipFill>
              <a:blip r:embed="rId10"/>
            </p:blipFill>
            <p:spPr>
              <a:xfrm>
                <a:off x="5025780" y="1949160"/>
                <a:ext cx="360" cy="403920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45" name="Ink 44"/>
              <p14:cNvContentPartPr/>
              <p14:nvPr/>
            </p14:nvContentPartPr>
            <p14:xfrm>
              <a:off x="5014620" y="4032120"/>
              <a:ext cx="360" cy="360"/>
            </p14:xfrm>
          </p:contentPart>
        </mc:Choice>
        <mc:Fallback xmlns="">
          <p:pic>
            <p:nvPicPr>
              <p:cNvPr id="45" name="Ink 44"/>
            </p:nvPicPr>
            <p:blipFill>
              <a:blip r:embed="rId12"/>
            </p:blipFill>
            <p:spPr>
              <a:xfrm>
                <a:off x="5014620" y="4032120"/>
                <a:ext cx="360" cy="36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46" name="Ink 45"/>
              <p14:cNvContentPartPr/>
              <p14:nvPr/>
            </p14:nvContentPartPr>
            <p14:xfrm>
              <a:off x="5014620" y="5867040"/>
              <a:ext cx="360" cy="360"/>
            </p14:xfrm>
          </p:contentPart>
        </mc:Choice>
        <mc:Fallback xmlns="">
          <p:pic>
            <p:nvPicPr>
              <p:cNvPr id="46" name="Ink 45"/>
            </p:nvPicPr>
            <p:blipFill>
              <a:blip r:embed="rId12"/>
            </p:blipFill>
            <p:spPr>
              <a:xfrm>
                <a:off x="5014620" y="5867040"/>
                <a:ext cx="360" cy="3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47" name="Ink 46"/>
              <p14:cNvContentPartPr/>
              <p14:nvPr/>
            </p14:nvContentPartPr>
            <p14:xfrm>
              <a:off x="5014620" y="5797200"/>
              <a:ext cx="360" cy="213120"/>
            </p14:xfrm>
          </p:contentPart>
        </mc:Choice>
        <mc:Fallback xmlns="">
          <p:pic>
            <p:nvPicPr>
              <p:cNvPr id="47" name="Ink 46"/>
            </p:nvPicPr>
            <p:blipFill>
              <a:blip r:embed="rId15"/>
            </p:blipFill>
            <p:spPr>
              <a:xfrm>
                <a:off x="5014620" y="5797200"/>
                <a:ext cx="360" cy="21312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49" name="Ink 48"/>
              <p14:cNvContentPartPr/>
              <p14:nvPr/>
            </p14:nvContentPartPr>
            <p14:xfrm>
              <a:off x="5071860" y="3840960"/>
              <a:ext cx="360" cy="2226960"/>
            </p14:xfrm>
          </p:contentPart>
        </mc:Choice>
        <mc:Fallback xmlns="">
          <p:pic>
            <p:nvPicPr>
              <p:cNvPr id="49" name="Ink 48"/>
            </p:nvPicPr>
            <p:blipFill>
              <a:blip r:embed="rId17"/>
            </p:blipFill>
            <p:spPr>
              <a:xfrm>
                <a:off x="5071860" y="3840960"/>
                <a:ext cx="360" cy="2226960"/>
              </a:xfrm>
              <a:prstGeom prst="rect"/>
            </p:spPr>
          </p:pic>
        </mc:Fallback>
      </mc:AlternateContent>
      <p:pic>
        <p:nvPicPr>
          <p:cNvPr id="1026" name="Picture 2" descr="Diagram illustrating the process of vector stores: 1. Load source data, 2. Query vector store, 3. Retrieve &amp;#39;most similar&amp;#39; results."/>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26125" y="2378099"/>
            <a:ext cx="10339750" cy="42934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99367" y="1110634"/>
            <a:ext cx="6944986" cy="954107"/>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FAISS (Facebook AI Similarity Search)</a:t>
            </a:r>
          </a:p>
          <a:p>
            <a:pPr algn="just"/>
            <a:r>
              <a:rPr lang="en-US" sz="2800" b="1">
                <a:latin typeface="Arial" panose="020B0604020202020204" pitchFamily="34" charset="0"/>
                <a:cs typeface="Arial" panose="020B0604020202020204" pitchFamily="34" charset="0"/>
              </a:rPr>
              <a:t>Flat Index</a:t>
            </a:r>
            <a:r>
              <a:rPr lang="en-US" sz="2800">
                <a:latin typeface="Arial" panose="020B0604020202020204" pitchFamily="34" charset="0"/>
                <a:cs typeface="Arial" panose="020B0604020202020204" pitchFamily="34" charset="0"/>
              </a:rPr>
              <a:t>: </a:t>
            </a:r>
            <a:r>
              <a:rPr lang="en-US" sz="2800"/>
              <a:t>Exact Search</a:t>
            </a:r>
            <a:endParaRPr lang="en-US" sz="2800">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l="4556" t="12434" r="12493" b="13791"/>
          <a:stretch>
            <a:fillRect/>
          </a:stretch>
        </p:blipFill>
        <p:spPr>
          <a:xfrm>
            <a:off x="1444406" y="1190497"/>
            <a:ext cx="9592218" cy="5447734"/>
          </a:xfrm>
          <a:prstGeom prst="rect">
            <a:avLst/>
          </a:prstGeom>
        </p:spPr>
      </p:pic>
      <p:sp>
        <p:nvSpPr>
          <p:cNvPr id="10" name="TextBox 9"/>
          <p:cNvSpPr txBox="1"/>
          <p:nvPr/>
        </p:nvSpPr>
        <p:spPr>
          <a:xfrm>
            <a:off x="6768367" y="3352849"/>
            <a:ext cx="1390830" cy="276999"/>
          </a:xfrm>
          <a:prstGeom prst="rect">
            <a:avLst/>
          </a:prstGeom>
          <a:noFill/>
        </p:spPr>
        <p:txBody>
          <a:bodyPr wrap="none" rtlCol="0">
            <a:spAutoFit/>
          </a:bodyPr>
          <a:lstStyle/>
          <a:p>
            <a:r>
              <a:rPr lang="en-US" sz="1200" b="1">
                <a:solidFill>
                  <a:srgbClr val="002060"/>
                </a:solidFill>
                <a:latin typeface="Arial" panose="020B0604020202020204" pitchFamily="34" charset="0"/>
                <a:cs typeface="Arial" panose="020B0604020202020204" pitchFamily="34" charset="0"/>
              </a:rPr>
              <a:t>RASA Response</a:t>
            </a:r>
          </a:p>
        </p:txBody>
      </p:sp>
      <p:cxnSp>
        <p:nvCxnSpPr>
          <p:cNvPr id="13" name="Straight Arrow Connector 12"/>
          <p:cNvCxnSpPr/>
          <p:nvPr/>
        </p:nvCxnSpPr>
        <p:spPr>
          <a:xfrm>
            <a:off x="8073368" y="3491349"/>
            <a:ext cx="5486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3872110" y="1443401"/>
            <a:ext cx="2522220" cy="3051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history_aware_retriever</a:t>
            </a:r>
          </a:p>
        </p:txBody>
      </p:sp>
      <p:sp>
        <p:nvSpPr>
          <p:cNvPr id="3" name="Rectangle 2"/>
          <p:cNvSpPr/>
          <p:nvPr/>
        </p:nvSpPr>
        <p:spPr>
          <a:xfrm>
            <a:off x="8622008" y="1694417"/>
            <a:ext cx="1985032" cy="365754"/>
          </a:xfrm>
          <a:prstGeom prst="rect">
            <a:avLst/>
          </a:prstGeom>
          <a:solidFill>
            <a:srgbClr val="FE71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question_answer_chain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7" name="TextBox 6"/>
          <p:cNvSpPr txBox="1"/>
          <p:nvPr/>
        </p:nvSpPr>
        <p:spPr>
          <a:xfrm>
            <a:off x="517525" y="1289052"/>
            <a:ext cx="1582484" cy="400110"/>
          </a:xfrm>
          <a:prstGeom prst="rect">
            <a:avLst/>
          </a:prstGeom>
          <a:noFill/>
        </p:spPr>
        <p:txBody>
          <a:bodyPr wrap="none" rtlCol="0">
            <a:spAutoFit/>
          </a:bodyPr>
          <a:lstStyle/>
          <a:p>
            <a:r>
              <a:rPr lang="en-US" sz="2000">
                <a:solidFill>
                  <a:schemeClr val="accent1"/>
                </a:solidFill>
                <a:latin typeface="Arial" panose="020B0604020202020204" pitchFamily="34" charset="0"/>
                <a:cs typeface="Arial" panose="020B0604020202020204" pitchFamily="34" charset="0"/>
              </a:rPr>
              <a:t>ChatHistory</a:t>
            </a:r>
          </a:p>
        </p:txBody>
      </p:sp>
      <p:pic>
        <p:nvPicPr>
          <p:cNvPr id="3" name="Picture 2"/>
          <p:cNvPicPr>
            <a:picLocks noChangeAspect="1"/>
          </p:cNvPicPr>
          <p:nvPr/>
        </p:nvPicPr>
        <p:blipFill>
          <a:blip r:embed="rId3"/>
          <a:stretch>
            <a:fillRect/>
          </a:stretch>
        </p:blipFill>
        <p:spPr>
          <a:xfrm>
            <a:off x="679450" y="1867580"/>
            <a:ext cx="11074400" cy="428994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7" name="TextBox 6"/>
          <p:cNvSpPr txBox="1"/>
          <p:nvPr/>
        </p:nvSpPr>
        <p:spPr>
          <a:xfrm>
            <a:off x="495836" y="1110634"/>
            <a:ext cx="2436886" cy="400110"/>
          </a:xfrm>
          <a:prstGeom prst="rect">
            <a:avLst/>
          </a:prstGeom>
          <a:noFill/>
        </p:spPr>
        <p:txBody>
          <a:bodyPr wrap="none" rtlCol="0">
            <a:spAutoFit/>
          </a:bodyPr>
          <a:lstStyle/>
          <a:p>
            <a:r>
              <a:rPr lang="en-US" sz="2000">
                <a:solidFill>
                  <a:schemeClr val="accent1"/>
                </a:solidFill>
                <a:latin typeface="Arial" panose="020B0604020202020204" pitchFamily="34" charset="0"/>
                <a:cs typeface="Arial" panose="020B0604020202020204" pitchFamily="34" charset="0"/>
              </a:rPr>
              <a:t>MultiQueryRetrieval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t="48824" r="29464" b="23965"/>
          <a:stretch>
            <a:fillRect/>
          </a:stretch>
        </p:blipFill>
        <p:spPr>
          <a:xfrm>
            <a:off x="689872" y="1600604"/>
            <a:ext cx="11180580" cy="2427796"/>
          </a:xfrm>
          <a:prstGeom prst="rect">
            <a:avLst/>
          </a:prstGeom>
        </p:spPr>
      </p:pic>
      <p:sp>
        <p:nvSpPr>
          <p:cNvPr id="2" name="TextBox 1"/>
          <p:cNvSpPr txBox="1"/>
          <p:nvPr/>
        </p:nvSpPr>
        <p:spPr>
          <a:xfrm>
            <a:off x="495836" y="4593923"/>
            <a:ext cx="2436886" cy="707886"/>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Học phí của ngành Dược là bao nhiêu?</a:t>
            </a:r>
          </a:p>
        </p:txBody>
      </p:sp>
      <p:sp>
        <p:nvSpPr>
          <p:cNvPr id="3" name="TextBox 2"/>
          <p:cNvSpPr txBox="1"/>
          <p:nvPr/>
        </p:nvSpPr>
        <p:spPr>
          <a:xfrm>
            <a:off x="3751201" y="3974437"/>
            <a:ext cx="6689920" cy="2308324"/>
          </a:xfrm>
          <a:prstGeom prst="rect">
            <a:avLst/>
          </a:prstGeom>
          <a:noFill/>
        </p:spPr>
        <p:txBody>
          <a:bodyPr wrap="square" rtlCol="0">
            <a:spAutoFit/>
          </a:bodyPr>
          <a:lstStyle/>
          <a:p>
            <a:pPr algn="just"/>
            <a:r>
              <a:rPr lang="en-US" sz="2400">
                <a:latin typeface="Arial" panose="020B0604020202020204" pitchFamily="34" charset="0"/>
                <a:cs typeface="Arial" panose="020B0604020202020204" pitchFamily="34" charset="0"/>
              </a:rPr>
              <a:t>1. </a:t>
            </a:r>
            <a:r>
              <a:rPr lang="vi-VN" sz="2400">
                <a:latin typeface="Arial" panose="020B0604020202020204" pitchFamily="34" charset="0"/>
                <a:cs typeface="Arial" panose="020B0604020202020204" pitchFamily="34" charset="0"/>
              </a:rPr>
              <a:t>Chi phí học tập cho sinh viên ngành Dược tại trường Đại học Cần Thơ là bao nhiêu?</a:t>
            </a:r>
          </a:p>
          <a:p>
            <a:pPr algn="just"/>
            <a:r>
              <a:rPr lang="en-US" sz="2400">
                <a:latin typeface="Arial" panose="020B0604020202020204" pitchFamily="34" charset="0"/>
                <a:cs typeface="Arial" panose="020B0604020202020204" pitchFamily="34" charset="0"/>
              </a:rPr>
              <a:t>2. </a:t>
            </a:r>
            <a:r>
              <a:rPr lang="vi-VN" sz="2400">
                <a:latin typeface="Arial" panose="020B0604020202020204" pitchFamily="34" charset="0"/>
                <a:cs typeface="Arial" panose="020B0604020202020204" pitchFamily="34" charset="0"/>
              </a:rPr>
              <a:t>Xin vui lòng cho biết </a:t>
            </a:r>
            <a:r>
              <a:rPr lang="en-US" sz="2400">
                <a:latin typeface="Arial" panose="020B0604020202020204" pitchFamily="34" charset="0"/>
                <a:cs typeface="Arial" panose="020B0604020202020204" pitchFamily="34" charset="0"/>
              </a:rPr>
              <a:t>giá tiền</a:t>
            </a:r>
            <a:r>
              <a:rPr lang="vi-VN" sz="2400">
                <a:latin typeface="Arial" panose="020B0604020202020204" pitchFamily="34" charset="0"/>
                <a:cs typeface="Arial" panose="020B0604020202020204" pitchFamily="34" charset="0"/>
              </a:rPr>
              <a:t> của </a:t>
            </a:r>
            <a:r>
              <a:rPr lang="en-US" sz="2400">
                <a:latin typeface="Arial" panose="020B0604020202020204" pitchFamily="34" charset="0"/>
                <a:cs typeface="Arial" panose="020B0604020202020204" pitchFamily="34" charset="0"/>
              </a:rPr>
              <a:t>ngành</a:t>
            </a:r>
            <a:r>
              <a:rPr lang="vi-VN" sz="2400">
                <a:latin typeface="Arial" panose="020B0604020202020204" pitchFamily="34" charset="0"/>
                <a:cs typeface="Arial" panose="020B0604020202020204" pitchFamily="34" charset="0"/>
              </a:rPr>
              <a:t> Dược tại trường Đại học Cần Thơ.</a:t>
            </a:r>
          </a:p>
          <a:p>
            <a:pPr algn="just"/>
            <a:r>
              <a:rPr lang="en-US" sz="2400">
                <a:latin typeface="Arial" panose="020B0604020202020204" pitchFamily="34" charset="0"/>
                <a:cs typeface="Arial" panose="020B0604020202020204" pitchFamily="34" charset="0"/>
              </a:rPr>
              <a:t>3. </a:t>
            </a:r>
            <a:r>
              <a:rPr lang="vi-VN" sz="2400">
                <a:latin typeface="Arial" panose="020B0604020202020204" pitchFamily="34" charset="0"/>
                <a:cs typeface="Arial" panose="020B0604020202020204" pitchFamily="34" charset="0"/>
              </a:rPr>
              <a:t>Có thể cung cấp cho tôi thông tin về học phí của ngành Dược</a:t>
            </a:r>
            <a:r>
              <a:rPr lang="en-US" sz="2400">
                <a:latin typeface="Arial" panose="020B0604020202020204" pitchFamily="34" charset="0"/>
                <a:cs typeface="Arial" panose="020B0604020202020204" pitchFamily="34" charset="0"/>
              </a:rPr>
              <a:t> của trường</a:t>
            </a:r>
            <a:r>
              <a:rPr lang="vi-VN" sz="2400">
                <a:latin typeface="Arial" panose="020B0604020202020204" pitchFamily="34" charset="0"/>
                <a:cs typeface="Arial" panose="020B0604020202020204" pitchFamily="34" charset="0"/>
              </a:rPr>
              <a:t> không</a:t>
            </a:r>
            <a:r>
              <a:rPr lang="en-US" sz="2400">
                <a:latin typeface="Arial" panose="020B0604020202020204" pitchFamily="34" charset="0"/>
                <a:cs typeface="Arial" panose="020B0604020202020204" pitchFamily="34" charset="0"/>
              </a:rPr>
              <a:t>?</a:t>
            </a:r>
          </a:p>
        </p:txBody>
      </p:sp>
      <p:sp>
        <p:nvSpPr>
          <p:cNvPr id="9" name="Arrow: Right 8"/>
          <p:cNvSpPr/>
          <p:nvPr/>
        </p:nvSpPr>
        <p:spPr>
          <a:xfrm>
            <a:off x="3098225" y="4939279"/>
            <a:ext cx="487473" cy="1442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7" name="TextBox 6"/>
          <p:cNvSpPr txBox="1"/>
          <p:nvPr/>
        </p:nvSpPr>
        <p:spPr>
          <a:xfrm>
            <a:off x="495836" y="1110634"/>
            <a:ext cx="2436886" cy="400110"/>
          </a:xfrm>
          <a:prstGeom prst="rect">
            <a:avLst/>
          </a:prstGeom>
          <a:noFill/>
        </p:spPr>
        <p:txBody>
          <a:bodyPr wrap="none" rtlCol="0">
            <a:spAutoFit/>
          </a:bodyPr>
          <a:lstStyle/>
          <a:p>
            <a:r>
              <a:rPr lang="en-US" sz="2000">
                <a:solidFill>
                  <a:schemeClr val="accent1"/>
                </a:solidFill>
                <a:latin typeface="Arial" panose="020B0604020202020204" pitchFamily="34" charset="0"/>
                <a:cs typeface="Arial" panose="020B0604020202020204" pitchFamily="34" charset="0"/>
              </a:rPr>
              <a:t>MultiQueryRetrieval</a:t>
            </a:r>
          </a:p>
        </p:txBody>
      </p:sp>
      <p:sp>
        <p:nvSpPr>
          <p:cNvPr id="3" name="TextBox 2"/>
          <p:cNvSpPr txBox="1"/>
          <p:nvPr/>
        </p:nvSpPr>
        <p:spPr>
          <a:xfrm>
            <a:off x="942164" y="1880075"/>
            <a:ext cx="10587072" cy="4616648"/>
          </a:xfrm>
          <a:prstGeom prst="rect">
            <a:avLst/>
          </a:prstGeom>
          <a:noFill/>
        </p:spPr>
        <p:txBody>
          <a:bodyPr wrap="square">
            <a:spAutoFit/>
          </a:bodyPr>
          <a:lstStyle/>
          <a:p>
            <a:pPr algn="just"/>
            <a:r>
              <a:rPr lang="en-US" sz="2100"/>
              <a:t> </a:t>
            </a:r>
            <a:r>
              <a:rPr lang="en-US" sz="2100" b="1"/>
              <a:t>Ngành Dược sĩ:\nĐào tạo chính quy: 950,300 VNĐ/tín chỉ\nĐào tạo theo nhu cầu xã hội (đặt hàng): 1,402,700 VNĐ/tín chỉ\nĐào tạo hệ cử tuyển: 860,600 VNĐ/tín chỉ\nĐào tạo sinh viên quốc tế (chương trình tiếng Việt, ngoài hiệp định): 1,402,700 VNĐ/tín chỉ\nĐào tạo liên thông hệ chính quy: 950,300 VNĐ/tín chỉ\nĐào tạo liên thông theo nhu cầu xã hội (đặt hàng): 1,432,600 VNĐ/tín chỉ\nĐào tạo liên thông từ cao đẳng: 950,300 VNĐ/tín chỉ\nĐào tạo liên thông từ cao đẳng (theo nhu cầu xã hội): 1,432,600 VNĐ/tín chỉ\nLưu ý: Mức học phí trên có thể thay đổi theo từng năm học và tùy thuộc vào hình thức đào tạo</a:t>
            </a:r>
            <a:r>
              <a:rPr lang="en-US" sz="2100"/>
              <a:t>.\n\nĐào tạo sau đại học bao gồm các chương trình Bác sĩ nội trú và tiến sĩ\nTrong chương trình đào tạo Bác sĩ nội trú, học phí được phân theo quy mô lớp học. \nĐối với lớp có từ 5 học viên trở xuống: Mức học phí là 1,643,200 VND/tín chỉ và 54,730,000 VND/năm. \nVới lớp từ 6 đến 10 học viên: Học phí là 1,515,800 VND/tín chỉ và 50,460,000 VND/năm.\nĐối với lớp trên 10 học viên: Học phí là 1,263,600 VND/tín chỉ và 42,100,000 VND/năm.\nChương trình đào tạo Tiến sĩ (Nghiên cứu sinh): Học phí là 2,340,000 VND/tín chỉ và 70,200,000 VND/năm học.\nLưu ý: Mức học phí trên có thể thay đổi theo từng năm học và tùy thuộc vào hình thức đào tạo.\n\n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pic>
        <p:nvPicPr>
          <p:cNvPr id="3" name="Picture 2"/>
          <p:cNvPicPr>
            <a:picLocks noChangeAspect="1"/>
          </p:cNvPicPr>
          <p:nvPr/>
        </p:nvPicPr>
        <p:blipFill>
          <a:blip r:embed="rId3"/>
          <a:stretch>
            <a:fillRect/>
          </a:stretch>
        </p:blipFill>
        <p:spPr>
          <a:xfrm>
            <a:off x="1745859" y="1055291"/>
            <a:ext cx="9287231" cy="55565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79825" y="341193"/>
            <a:ext cx="8112492" cy="769441"/>
          </a:xfrm>
          <a:prstGeom prst="rect">
            <a:avLst/>
          </a:prstGeom>
          <a:noFill/>
        </p:spPr>
        <p:txBody>
          <a:bodyPr wrap="square" rtlCol="0">
            <a:spAutoFit/>
          </a:bodyPr>
          <a:lstStyle/>
          <a:p>
            <a:r>
              <a:rPr lang="vi-VN" sz="4400" b="1">
                <a:solidFill>
                  <a:srgbClr val="FF0000"/>
                </a:solidFill>
              </a:rPr>
              <a:t>5. KẾT QUẢ VÀ ĐÁNH GIÁ</a:t>
            </a:r>
          </a:p>
        </p:txBody>
      </p:sp>
      <p:pic>
        <p:nvPicPr>
          <p:cNvPr id="7" name="Picture 6">
            <a:extLst>
              <a:ext uri="{FF2B5EF4-FFF2-40B4-BE49-F238E27FC236}">
                <a16:creationId xmlns:a16="http://schemas.microsoft.com/office/drawing/2014/main" id="{BB771BCE-2A30-BA50-4359-FD4B746F8F4E}"/>
              </a:ext>
            </a:extLst>
          </p:cNvPr>
          <p:cNvPicPr>
            <a:picLocks noChangeAspect="1"/>
          </p:cNvPicPr>
          <p:nvPr/>
        </p:nvPicPr>
        <p:blipFill>
          <a:blip r:embed="rId3"/>
          <a:stretch>
            <a:fillRect/>
          </a:stretch>
        </p:blipFill>
        <p:spPr>
          <a:xfrm>
            <a:off x="1193279" y="1373422"/>
            <a:ext cx="10813914" cy="45475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4335" y="343861"/>
            <a:ext cx="9965484" cy="707886"/>
          </a:xfrm>
          <a:prstGeom prst="rect">
            <a:avLst/>
          </a:prstGeom>
          <a:noFill/>
        </p:spPr>
        <p:txBody>
          <a:bodyPr wrap="squar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2. MỤC TIÊU VÀ PHẠM VI CỦA ĐỀ TÀI</a:t>
            </a:r>
          </a:p>
        </p:txBody>
      </p:sp>
      <p:sp>
        <p:nvSpPr>
          <p:cNvPr id="2" name="TextBox 1"/>
          <p:cNvSpPr txBox="1"/>
          <p:nvPr/>
        </p:nvSpPr>
        <p:spPr>
          <a:xfrm>
            <a:off x="6280150" y="1820545"/>
            <a:ext cx="5609590" cy="2292935"/>
          </a:xfrm>
          <a:prstGeom prst="rect">
            <a:avLst/>
          </a:prstGeom>
          <a:solidFill>
            <a:schemeClr val="accent4">
              <a:lumMod val="40000"/>
              <a:lumOff val="60000"/>
            </a:schemeClr>
          </a:solidFill>
        </p:spPr>
        <p:txBody>
          <a:bodyPr wrap="square" rtlCol="0">
            <a:spAutoFit/>
          </a:bodyPr>
          <a:lstStyle/>
          <a:p>
            <a:pPr>
              <a:lnSpc>
                <a:spcPct val="150000"/>
              </a:lnSpc>
            </a:pPr>
            <a:r>
              <a:rPr lang="en-US" altLang="vi-VN" sz="2600" dirty="0">
                <a:solidFill>
                  <a:srgbClr val="FF0000"/>
                </a:solidFill>
                <a:latin typeface="Times New Roman" panose="02020603050405020304" pitchFamily="18" charset="0"/>
                <a:cs typeface="Times New Roman" panose="02020603050405020304" pitchFamily="18" charset="0"/>
              </a:rPr>
              <a:t>Phạm vi</a:t>
            </a:r>
            <a:r>
              <a:rPr lang="vi-VN" sz="2600" dirty="0">
                <a:solidFill>
                  <a:srgbClr val="FF0000"/>
                </a:solidFill>
                <a:latin typeface="Times New Roman" panose="02020603050405020304" pitchFamily="18" charset="0"/>
                <a:cs typeface="Times New Roman" panose="02020603050405020304" pitchFamily="18" charset="0"/>
              </a:rPr>
              <a:t> của đề tài:</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H</a:t>
            </a:r>
            <a:r>
              <a:rPr lang="vi-VN" sz="2600" dirty="0">
                <a:latin typeface="Times New Roman" panose="02020603050405020304" pitchFamily="18" charset="0"/>
                <a:cs typeface="Times New Roman" panose="02020603050405020304" pitchFamily="18" charset="0"/>
              </a:rPr>
              <a:t>ỗ trợ tư vấn, giải đáp thắc mắc cho sinh viên và người dùng về các thông tin</a:t>
            </a:r>
            <a:r>
              <a:rPr lang="en-US" altLang="vi-VN" sz="2600" dirty="0">
                <a:latin typeface="Times New Roman" panose="02020603050405020304" pitchFamily="18" charset="0"/>
                <a:cs typeface="Times New Roman" panose="02020603050405020304" pitchFamily="18" charset="0"/>
              </a:rPr>
              <a:t> thuộc phạm vi</a:t>
            </a:r>
            <a:r>
              <a:rPr lang="vi-VN"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Đại học Y Dược Cần Thơ.</a:t>
            </a:r>
          </a:p>
        </p:txBody>
      </p:sp>
      <p:sp>
        <p:nvSpPr>
          <p:cNvPr id="5" name="TextBox 4"/>
          <p:cNvSpPr txBox="1"/>
          <p:nvPr/>
        </p:nvSpPr>
        <p:spPr>
          <a:xfrm>
            <a:off x="574675" y="1820545"/>
            <a:ext cx="5521325" cy="2631490"/>
          </a:xfrm>
          <a:prstGeom prst="rect">
            <a:avLst/>
          </a:prstGeom>
          <a:solidFill>
            <a:schemeClr val="accent6">
              <a:lumMod val="40000"/>
              <a:lumOff val="60000"/>
            </a:schemeClr>
          </a:solidFill>
        </p:spPr>
        <p:txBody>
          <a:bodyPr wrap="square">
            <a:spAutoFit/>
          </a:bodyPr>
          <a:lstStyle/>
          <a:p>
            <a:pPr>
              <a:lnSpc>
                <a:spcPct val="150000"/>
              </a:lnSpc>
            </a:pPr>
            <a:r>
              <a:rPr lang="vi-VN" sz="2200" dirty="0">
                <a:solidFill>
                  <a:srgbClr val="FF0000"/>
                </a:solidFill>
                <a:latin typeface="+mj-lt"/>
                <a:cs typeface="Times New Roman" panose="02020603050405020304" pitchFamily="18" charset="0"/>
              </a:rPr>
              <a:t>Mục </a:t>
            </a:r>
            <a:r>
              <a:rPr lang="en-US" altLang="vi-VN" sz="2200" dirty="0">
                <a:solidFill>
                  <a:srgbClr val="FF0000"/>
                </a:solidFill>
                <a:latin typeface="Times New Roman" panose="02020603050405020304" pitchFamily="18" charset="0"/>
                <a:cs typeface="Times New Roman" panose="02020603050405020304" pitchFamily="18" charset="0"/>
              </a:rPr>
              <a:t>tiêu</a:t>
            </a:r>
            <a:r>
              <a:rPr lang="en-US" altLang="vi-VN" sz="2200" dirty="0">
                <a:solidFill>
                  <a:srgbClr val="FF0000"/>
                </a:solidFill>
                <a:latin typeface="+mj-lt"/>
                <a:cs typeface="Times New Roman" panose="02020603050405020304" pitchFamily="18" charset="0"/>
              </a:rPr>
              <a:t> </a:t>
            </a:r>
            <a:r>
              <a:rPr lang="vi-VN" sz="2200" dirty="0">
                <a:solidFill>
                  <a:srgbClr val="FF0000"/>
                </a:solidFill>
                <a:latin typeface="+mj-lt"/>
                <a:cs typeface="Times New Roman" panose="02020603050405020304" pitchFamily="18" charset="0"/>
              </a:rPr>
              <a:t>tổng quát của đề tài:</a:t>
            </a:r>
            <a:r>
              <a:rPr lang="en-US" sz="2200" dirty="0">
                <a:solidFill>
                  <a:srgbClr val="FF0000"/>
                </a:solidFill>
                <a:latin typeface="+mj-lt"/>
                <a:cs typeface="Times New Roman" panose="02020603050405020304" pitchFamily="18" charset="0"/>
              </a:rPr>
              <a:t> </a:t>
            </a:r>
            <a:endParaRPr lang="vi-VN" sz="2200" dirty="0">
              <a:solidFill>
                <a:srgbClr val="FF0000"/>
              </a:solidFill>
              <a:latin typeface="+mj-lt"/>
              <a:cs typeface="Times New Roman" panose="02020603050405020304" pitchFamily="18" charset="0"/>
            </a:endParaRPr>
          </a:p>
          <a:p>
            <a:r>
              <a:rPr lang="en-US" altLang="en-US" sz="2200" dirty="0" err="1">
                <a:latin typeface="Times New Roman" panose="02020603050405020304" pitchFamily="18" charset="0"/>
                <a:cs typeface="Times New Roman" panose="02020603050405020304" pitchFamily="18" charset="0"/>
              </a:rPr>
              <a:t>Xây</a:t>
            </a:r>
            <a:r>
              <a:rPr lang="en-US" altLang="en-US" sz="2200" dirty="0">
                <a:latin typeface="Times New Roman" panose="02020603050405020304" pitchFamily="18" charset="0"/>
                <a:cs typeface="Times New Roman" panose="02020603050405020304" pitchFamily="18" charset="0"/>
              </a:rPr>
              <a:t> dựng một hệ </a:t>
            </a:r>
            <a:r>
              <a:rPr lang="en-US" altLang="en-US" sz="2200" dirty="0" err="1">
                <a:latin typeface="Times New Roman" panose="02020603050405020304" pitchFamily="18" charset="0"/>
                <a:cs typeface="Times New Roman" panose="02020603050405020304" pitchFamily="18" charset="0"/>
              </a:rPr>
              <a:t>thống</a:t>
            </a:r>
            <a:r>
              <a:rPr lang="en-US" altLang="en-US" sz="2200" dirty="0">
                <a:latin typeface="Times New Roman" panose="02020603050405020304" pitchFamily="18" charset="0"/>
                <a:cs typeface="Times New Roman" panose="02020603050405020304" pitchFamily="18" charset="0"/>
              </a:rPr>
              <a:t> chatbot </a:t>
            </a:r>
            <a:r>
              <a:rPr lang="en-US" altLang="en-US" sz="2200" dirty="0" err="1">
                <a:latin typeface="Times New Roman" panose="02020603050405020304" pitchFamily="18" charset="0"/>
                <a:cs typeface="Times New Roman" panose="02020603050405020304" pitchFamily="18" charset="0"/>
              </a:rPr>
              <a:t>trả</a:t>
            </a:r>
            <a:r>
              <a:rPr lang="en-US" altLang="en-US" sz="2200" dirty="0">
                <a:latin typeface="Times New Roman" panose="02020603050405020304" pitchFamily="18" charset="0"/>
                <a:cs typeface="Times New Roman" panose="02020603050405020304" pitchFamily="18" charset="0"/>
              </a:rPr>
              <a:t> lời câu hỏi từ </a:t>
            </a:r>
            <a:r>
              <a:rPr lang="en-US" altLang="en-US" sz="2200" dirty="0" err="1">
                <a:latin typeface="Times New Roman" panose="02020603050405020304" pitchFamily="18" charset="0"/>
                <a:cs typeface="Times New Roman" panose="02020603050405020304" pitchFamily="18" charset="0"/>
              </a:rPr>
              <a:t>người</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dùng</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chính</a:t>
            </a:r>
            <a:r>
              <a:rPr lang="en-US" altLang="en-US" sz="2200" dirty="0">
                <a:latin typeface="Times New Roman" panose="02020603050405020304" pitchFamily="18" charset="0"/>
                <a:cs typeface="Times New Roman" panose="02020603050405020304" pitchFamily="18" charset="0"/>
              </a:rPr>
              <a:t> xác, </a:t>
            </a:r>
            <a:r>
              <a:rPr lang="en-US" altLang="en-US" sz="2200" dirty="0" err="1">
                <a:latin typeface="Times New Roman" panose="02020603050405020304" pitchFamily="18" charset="0"/>
                <a:cs typeface="Times New Roman" panose="02020603050405020304" pitchFamily="18" charset="0"/>
              </a:rPr>
              <a:t>nhanh</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chóng</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với</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các</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kĩ</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thuật</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được</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áp</a:t>
            </a:r>
            <a:r>
              <a:rPr lang="en-US" altLang="en-US" sz="2200" dirty="0">
                <a:latin typeface="Times New Roman" panose="02020603050405020304" pitchFamily="18" charset="0"/>
                <a:cs typeface="Times New Roman" panose="02020603050405020304" pitchFamily="18" charset="0"/>
              </a:rPr>
              <a:t> </a:t>
            </a:r>
            <a:r>
              <a:rPr lang="en-US" altLang="en-US" sz="2200" dirty="0" err="1">
                <a:latin typeface="Times New Roman" panose="02020603050405020304" pitchFamily="18" charset="0"/>
                <a:cs typeface="Times New Roman" panose="02020603050405020304" pitchFamily="18" charset="0"/>
              </a:rPr>
              <a:t>dụng</a:t>
            </a:r>
            <a:r>
              <a:rPr lang="en-US" altLang="en-US" sz="22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Sequence-to-Sequence </a:t>
            </a:r>
          </a:p>
          <a:p>
            <a:pPr marL="342900" indent="-342900">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Rasa</a:t>
            </a:r>
          </a:p>
          <a:p>
            <a:pPr marL="342900" indent="-342900">
              <a:buFont typeface="Arial" panose="020B0604020202020204" pitchFamily="34" charset="0"/>
              <a:buChar char="•"/>
            </a:pPr>
            <a:r>
              <a:rPr lang="en-US" sz="2200" b="0" i="0" dirty="0">
                <a:solidFill>
                  <a:srgbClr val="202124"/>
                </a:solidFill>
                <a:effectLst/>
                <a:latin typeface="Times New Roman" panose="02020603050405020304" pitchFamily="18" charset="0"/>
                <a:cs typeface="Times New Roman" panose="02020603050405020304" pitchFamily="18" charset="0"/>
              </a:rPr>
              <a:t>Retrieval-Augmented Generation</a:t>
            </a:r>
            <a:endParaRPr lang="en-US" alt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39E69-B055-8CDE-4DF0-4F0B8D91A0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4A8F88B-458A-E6AE-E34E-932310CEBBC3}"/>
              </a:ext>
            </a:extLst>
          </p:cNvPr>
          <p:cNvSpPr txBox="1"/>
          <p:nvPr/>
        </p:nvSpPr>
        <p:spPr>
          <a:xfrm>
            <a:off x="2179825" y="341193"/>
            <a:ext cx="8112492" cy="769441"/>
          </a:xfrm>
          <a:prstGeom prst="rect">
            <a:avLst/>
          </a:prstGeom>
          <a:noFill/>
        </p:spPr>
        <p:txBody>
          <a:bodyPr wrap="square" rtlCol="0">
            <a:spAutoFit/>
          </a:bodyPr>
          <a:lstStyle/>
          <a:p>
            <a:r>
              <a:rPr lang="vi-VN" sz="4400" b="1">
                <a:solidFill>
                  <a:srgbClr val="FF0000"/>
                </a:solidFill>
              </a:rPr>
              <a:t>5. KẾT QUẢ VÀ ĐÁNH GIÁ</a:t>
            </a:r>
          </a:p>
        </p:txBody>
      </p:sp>
      <p:sp>
        <p:nvSpPr>
          <p:cNvPr id="5" name="TextBox 4">
            <a:extLst>
              <a:ext uri="{FF2B5EF4-FFF2-40B4-BE49-F238E27FC236}">
                <a16:creationId xmlns:a16="http://schemas.microsoft.com/office/drawing/2014/main" id="{373058BC-8735-28DF-5612-076B054129F1}"/>
              </a:ext>
            </a:extLst>
          </p:cNvPr>
          <p:cNvSpPr txBox="1"/>
          <p:nvPr/>
        </p:nvSpPr>
        <p:spPr>
          <a:xfrm>
            <a:off x="3172746" y="2260165"/>
            <a:ext cx="6126649" cy="2715670"/>
          </a:xfrm>
          <a:prstGeom prst="rect">
            <a:avLst/>
          </a:prstGeom>
          <a:noFill/>
        </p:spPr>
        <p:txBody>
          <a:bodyPr wrap="square" rtlCol="0">
            <a:noAutofit/>
          </a:bodyPr>
          <a:lstStyle/>
          <a:p>
            <a:r>
              <a:rPr lang="en-US" sz="4000" dirty="0" err="1">
                <a:latin typeface="Times New Roman" panose="02020603050405020304" pitchFamily="18" charset="0"/>
                <a:cs typeface="Times New Roman" panose="02020603050405020304" pitchFamily="18" charset="0"/>
                <a:sym typeface="+mn-ea"/>
              </a:rPr>
              <a:t>Tổng</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số</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câu</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hỏi</a:t>
            </a:r>
            <a:r>
              <a:rPr lang="en-US" sz="4000" dirty="0">
                <a:latin typeface="Times New Roman" panose="02020603050405020304" pitchFamily="18" charset="0"/>
                <a:cs typeface="Times New Roman" panose="02020603050405020304" pitchFamily="18" charset="0"/>
                <a:sym typeface="+mn-ea"/>
              </a:rPr>
              <a:t>: 200</a:t>
            </a:r>
            <a:endParaRPr lang="en-US" sz="4000" dirty="0">
              <a:latin typeface="Times New Roman" panose="02020603050405020304" pitchFamily="18" charset="0"/>
              <a:cs typeface="Times New Roman" panose="02020603050405020304" pitchFamily="18" charset="0"/>
            </a:endParaRPr>
          </a:p>
          <a:p>
            <a:r>
              <a:rPr lang="en-US" sz="4000" dirty="0" err="1">
                <a:latin typeface="Times New Roman" panose="02020603050405020304" pitchFamily="18" charset="0"/>
                <a:cs typeface="Times New Roman" panose="02020603050405020304" pitchFamily="18" charset="0"/>
                <a:sym typeface="+mn-ea"/>
              </a:rPr>
              <a:t>Số</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câu</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trả</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lời</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đúng</a:t>
            </a:r>
            <a:r>
              <a:rPr lang="en-US" sz="4000" dirty="0">
                <a:latin typeface="Times New Roman" panose="02020603050405020304" pitchFamily="18" charset="0"/>
                <a:cs typeface="Times New Roman" panose="02020603050405020304" pitchFamily="18" charset="0"/>
                <a:sym typeface="+mn-ea"/>
              </a:rPr>
              <a:t>: 176</a:t>
            </a:r>
            <a:endParaRPr lang="en-US" sz="4000" dirty="0">
              <a:latin typeface="Times New Roman" panose="02020603050405020304" pitchFamily="18" charset="0"/>
              <a:cs typeface="Times New Roman" panose="02020603050405020304" pitchFamily="18" charset="0"/>
            </a:endParaRPr>
          </a:p>
          <a:p>
            <a:r>
              <a:rPr lang="en-US" sz="4000" dirty="0" err="1">
                <a:latin typeface="Times New Roman" panose="02020603050405020304" pitchFamily="18" charset="0"/>
                <a:cs typeface="Times New Roman" panose="02020603050405020304" pitchFamily="18" charset="0"/>
                <a:sym typeface="+mn-ea"/>
              </a:rPr>
              <a:t>Tỷ</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lệ</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trả</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lời</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xác</a:t>
            </a:r>
            <a:r>
              <a:rPr lang="en-US" sz="4000" dirty="0">
                <a:latin typeface="Times New Roman" panose="02020603050405020304" pitchFamily="18" charset="0"/>
                <a:cs typeface="Times New Roman" panose="02020603050405020304" pitchFamily="18" charset="0"/>
                <a:sym typeface="+mn-ea"/>
              </a:rPr>
              <a:t> </a:t>
            </a:r>
            <a:r>
              <a:rPr lang="en-US" sz="4000" dirty="0" err="1">
                <a:latin typeface="Times New Roman" panose="02020603050405020304" pitchFamily="18" charset="0"/>
                <a:cs typeface="Times New Roman" panose="02020603050405020304" pitchFamily="18" charset="0"/>
                <a:sym typeface="+mn-ea"/>
              </a:rPr>
              <a:t>chính</a:t>
            </a:r>
            <a:r>
              <a:rPr lang="en-US" sz="4000" dirty="0">
                <a:latin typeface="Times New Roman" panose="02020603050405020304" pitchFamily="18" charset="0"/>
                <a:cs typeface="Times New Roman" panose="02020603050405020304" pitchFamily="18" charset="0"/>
                <a:sym typeface="+mn-ea"/>
              </a:rPr>
              <a:t>: 88%</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980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30065" y="151062"/>
            <a:ext cx="10526445" cy="901593"/>
          </a:xfrm>
          <a:prstGeom prst="rect">
            <a:avLst/>
          </a:prstGeom>
          <a:noFill/>
        </p:spPr>
        <p:txBody>
          <a:bodyPr wrap="square" rtlCol="0">
            <a:spAutoFit/>
          </a:bodyPr>
          <a:lstStyle/>
          <a:p>
            <a:pPr>
              <a:lnSpc>
                <a:spcPct val="150000"/>
              </a:lnSpc>
            </a:pPr>
            <a:r>
              <a:rPr lang="vi-VN" sz="4000" b="1">
                <a:solidFill>
                  <a:srgbClr val="FF0000"/>
                </a:solidFill>
              </a:rPr>
              <a:t>6. KẾT LUẬN VÀ HƯỚNG PHÁT TRIỂN</a:t>
            </a:r>
          </a:p>
        </p:txBody>
      </p:sp>
      <p:sp>
        <p:nvSpPr>
          <p:cNvPr id="5" name="TextBox 4"/>
          <p:cNvSpPr txBox="1"/>
          <p:nvPr/>
        </p:nvSpPr>
        <p:spPr>
          <a:xfrm>
            <a:off x="1419326" y="2103989"/>
            <a:ext cx="10526444" cy="3139321"/>
          </a:xfrm>
          <a:prstGeom prst="rect">
            <a:avLst/>
          </a:prstGeom>
          <a:noFill/>
        </p:spPr>
        <p:txBody>
          <a:bodyPr wrap="square" rtlCol="0">
            <a:spAutoFit/>
          </a:bodyPr>
          <a:lstStyle/>
          <a:p>
            <a:pPr marL="457200" indent="-457200" algn="just">
              <a:buFontTx/>
              <a:buChar char="-"/>
            </a:pPr>
            <a:r>
              <a:rPr lang="en-US" sz="3300" dirty="0" err="1">
                <a:latin typeface="Times New Roman" panose="02020603050405020304" pitchFamily="18" charset="0"/>
                <a:cs typeface="Times New Roman" panose="02020603050405020304" pitchFamily="18" charset="0"/>
              </a:rPr>
              <a:t>Xây</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dựng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thành</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công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hệ</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thống</a:t>
            </a:r>
            <a:r>
              <a:rPr lang="en-US" sz="3300" dirty="0">
                <a:latin typeface="Times New Roman" panose="02020603050405020304" pitchFamily="18" charset="0"/>
                <a:cs typeface="Times New Roman" panose="02020603050405020304" pitchFamily="18" charset="0"/>
              </a:rPr>
              <a:t> Chatbot</a:t>
            </a:r>
          </a:p>
          <a:p>
            <a:pPr marL="457200" indent="-457200" algn="just">
              <a:buFontTx/>
              <a:buChar char="-"/>
            </a:pPr>
            <a:r>
              <a:rPr lang="en-US" sz="3300" dirty="0" err="1">
                <a:latin typeface="Times New Roman" panose="02020603050405020304" pitchFamily="18" charset="0"/>
                <a:cs typeface="Times New Roman" panose="02020603050405020304" pitchFamily="18" charset="0"/>
              </a:rPr>
              <a:t>Xây</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dựng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mô</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hình</a:t>
            </a:r>
            <a:r>
              <a:rPr lang="en-US" sz="3300" dirty="0">
                <a:latin typeface="Times New Roman" panose="02020603050405020304" pitchFamily="18" charset="0"/>
                <a:cs typeface="Times New Roman" panose="02020603050405020304" pitchFamily="18" charset="0"/>
              </a:rPr>
              <a:t> Seq2seq</a:t>
            </a:r>
          </a:p>
          <a:p>
            <a:pPr marL="457200" indent="-457200" algn="just">
              <a:buFontTx/>
              <a:buChar char="-"/>
            </a:pPr>
            <a:r>
              <a:rPr lang="en-US" sz="3300" dirty="0" err="1">
                <a:latin typeface="Times New Roman" panose="02020603050405020304" pitchFamily="18" charset="0"/>
                <a:cs typeface="Times New Roman" panose="02020603050405020304" pitchFamily="18" charset="0"/>
              </a:rPr>
              <a:t>Ứng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dụng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thông</a:t>
            </a:r>
            <a:r>
              <a:rPr lang="en-US" sz="3300" dirty="0">
                <a:latin typeface="Times New Roman" panose="02020603050405020304" pitchFamily="18" charset="0"/>
                <a:cs typeface="Times New Roman" panose="02020603050405020304" pitchFamily="18" charset="0"/>
              </a:rPr>
              <a:t> tin </a:t>
            </a:r>
            <a:r>
              <a:rPr lang="en-US" sz="3300" dirty="0" err="1">
                <a:latin typeface="Times New Roman" panose="02020603050405020304" pitchFamily="18" charset="0"/>
                <a:cs typeface="Times New Roman" panose="02020603050405020304" pitchFamily="18" charset="0"/>
              </a:rPr>
              <a:t>chính</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xác</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từ</a:t>
            </a:r>
            <a:r>
              <a:rPr lang="en-US" sz="3300" dirty="0">
                <a:latin typeface="Times New Roman" panose="02020603050405020304" pitchFamily="18" charset="0"/>
                <a:cs typeface="Times New Roman" panose="02020603050405020304" pitchFamily="18" charset="0"/>
              </a:rPr>
              <a:t> RASA</a:t>
            </a:r>
          </a:p>
          <a:p>
            <a:pPr marL="457200" indent="-457200" algn="just">
              <a:buFontTx/>
              <a:buChar char="-"/>
            </a:pPr>
            <a:r>
              <a:rPr lang="en-US" sz="3300" dirty="0" err="1">
                <a:latin typeface="Times New Roman" panose="02020603050405020304" pitchFamily="18" charset="0"/>
                <a:cs typeface="Times New Roman" panose="02020603050405020304" pitchFamily="18" charset="0"/>
              </a:rPr>
              <a:t>Kết</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hợp</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phương</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pháp</a:t>
            </a:r>
            <a:r>
              <a:rPr lang="en-US" sz="3300" dirty="0">
                <a:latin typeface="Times New Roman" panose="02020603050405020304" pitchFamily="18" charset="0"/>
                <a:cs typeface="Times New Roman" panose="02020603050405020304" pitchFamily="18" charset="0"/>
              </a:rPr>
              <a:t> Retrieval-Augmented Generation: </a:t>
            </a:r>
          </a:p>
          <a:p>
            <a:pPr marL="914400" lvl="1" indent="-457200" algn="just">
              <a:buFont typeface="Arial" panose="020B0604020202020204" pitchFamily="34" charset="0"/>
              <a:buChar char="•"/>
            </a:pPr>
            <a:r>
              <a:rPr lang="en-US" sz="3300" dirty="0" err="1">
                <a:latin typeface="Times New Roman" panose="02020603050405020304" pitchFamily="18" charset="0"/>
                <a:cs typeface="Times New Roman" panose="02020603050405020304" pitchFamily="18" charset="0"/>
              </a:rPr>
              <a:t>MultiqueryRetrieval</a:t>
            </a:r>
            <a:endParaRPr lang="en-US" sz="33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Conversational RAG</a:t>
            </a:r>
          </a:p>
        </p:txBody>
      </p:sp>
      <p:sp>
        <p:nvSpPr>
          <p:cNvPr id="3" name="TextBox 2"/>
          <p:cNvSpPr txBox="1"/>
          <p:nvPr/>
        </p:nvSpPr>
        <p:spPr>
          <a:xfrm>
            <a:off x="620125" y="1244912"/>
            <a:ext cx="185803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Kết luận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30065" y="151062"/>
            <a:ext cx="10526445" cy="901593"/>
          </a:xfrm>
          <a:prstGeom prst="rect">
            <a:avLst/>
          </a:prstGeom>
          <a:noFill/>
        </p:spPr>
        <p:txBody>
          <a:bodyPr wrap="square" rtlCol="0">
            <a:spAutoFit/>
          </a:bodyPr>
          <a:lstStyle/>
          <a:p>
            <a:pPr>
              <a:lnSpc>
                <a:spcPct val="150000"/>
              </a:lnSpc>
            </a:pPr>
            <a:r>
              <a:rPr lang="vi-VN" sz="4000" b="1">
                <a:solidFill>
                  <a:srgbClr val="FF0000"/>
                </a:solidFill>
              </a:rPr>
              <a:t>6. KẾT LUẬN VÀ HƯỚNG PHÁT TRIỂN</a:t>
            </a:r>
          </a:p>
        </p:txBody>
      </p:sp>
      <p:sp>
        <p:nvSpPr>
          <p:cNvPr id="3" name="TextBox 2"/>
          <p:cNvSpPr txBox="1"/>
          <p:nvPr/>
        </p:nvSpPr>
        <p:spPr>
          <a:xfrm>
            <a:off x="925689" y="1933988"/>
            <a:ext cx="10747022" cy="3539430"/>
          </a:xfrm>
          <a:prstGeom prst="rect">
            <a:avLst/>
          </a:prstGeom>
          <a:noFill/>
        </p:spPr>
        <p:txBody>
          <a:bodyPr wrap="square">
            <a:spAutoFit/>
          </a:bodyPr>
          <a:lstStyle/>
          <a:p>
            <a:pPr lvl="1">
              <a:buFont typeface="+mj-lt"/>
              <a:buAutoNum type="arabicPeriod"/>
            </a:pPr>
            <a:endParaRPr lang="en-US" sz="3200" dirty="0">
              <a:latin typeface="Times New Roman" panose="02020603050405020304" pitchFamily="18" charset="0"/>
              <a:cs typeface="Times New Roman" panose="02020603050405020304" pitchFamily="18" charset="0"/>
            </a:endParaRPr>
          </a:p>
          <a:p>
            <a:pPr>
              <a:buFont typeface="+mj-lt"/>
              <a:buAutoNum type="arabicPeriod"/>
            </a:pP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cường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lỗi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huân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luyện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hình</a:t>
            </a:r>
            <a:r>
              <a:rPr lang="en-US" sz="3200" dirty="0">
                <a:latin typeface="Times New Roman" panose="02020603050405020304" pitchFamily="18" charset="0"/>
                <a:cs typeface="Times New Roman" panose="02020603050405020304" pitchFamily="18" charset="0"/>
              </a:rPr>
              <a:t> Seq2Seq </a:t>
            </a:r>
          </a:p>
          <a:p>
            <a:pPr>
              <a:buFont typeface="+mj-lt"/>
              <a:buAutoNum type="arabicPeriod"/>
            </a:pP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Tối ưu hóa hiệu suất và giảm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hồi</a:t>
            </a:r>
            <a:r>
              <a:rPr lang="vi-VN" sz="3200" dirty="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pPr>
              <a:buFont typeface="+mj-lt"/>
              <a:buAutoNum type="arabicPeriod"/>
            </a:pPr>
            <a:r>
              <a:rPr lang="en-US" sz="3200" dirty="0">
                <a:latin typeface="Times New Roman" panose="02020603050405020304" pitchFamily="18" charset="0"/>
                <a:cs typeface="Times New Roman" panose="02020603050405020304" pitchFamily="18" charset="0"/>
              </a:rPr>
              <a:t> Thu </a:t>
            </a:r>
            <a:r>
              <a:rPr lang="en-US" sz="3200" dirty="0" err="1">
                <a:latin typeface="Times New Roman" panose="02020603050405020304" pitchFamily="18" charset="0"/>
                <a:cs typeface="Times New Roman" panose="02020603050405020304" pitchFamily="18" charset="0"/>
              </a:rPr>
              <a:t>thập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website </a:t>
            </a:r>
          </a:p>
          <a:p>
            <a:pPr>
              <a:buFont typeface="+mj-lt"/>
              <a:buAutoNum type="arabicPeriod"/>
            </a:pP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tìm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kiếm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câu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hỏi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chưa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endParaRPr lang="en-US" sz="3200" dirty="0">
              <a:latin typeface="Times New Roman" panose="02020603050405020304" pitchFamily="18" charset="0"/>
              <a:cs typeface="Times New Roman" panose="02020603050405020304" pitchFamily="18" charset="0"/>
            </a:endParaRPr>
          </a:p>
          <a:p>
            <a:pPr>
              <a:buFont typeface="+mj-lt"/>
              <a:buAutoNum type="arabicPeriod"/>
            </a:pP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Mở</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hỏi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đáp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ảnh</a:t>
            </a:r>
            <a:endParaRPr lang="en-US" sz="3200" dirty="0">
              <a:latin typeface="Times New Roman" panose="02020603050405020304" pitchFamily="18" charset="0"/>
              <a:cs typeface="Times New Roman" panose="02020603050405020304" pitchFamily="18" charset="0"/>
            </a:endParaRPr>
          </a:p>
          <a:p>
            <a:pPr>
              <a:buFont typeface="+mj-lt"/>
              <a:buAutoNum type="arabicPeriod"/>
            </a:pPr>
            <a:endParaRPr lang="vi-VN" sz="3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88975" y="1263134"/>
            <a:ext cx="2994025" cy="460375"/>
          </a:xfrm>
          <a:prstGeom prst="rect">
            <a:avLst/>
          </a:prstGeom>
          <a:noFill/>
        </p:spPr>
        <p:txBody>
          <a:bodyPr wrap="square">
            <a:spAutoFit/>
          </a:bodyPr>
          <a:lstStyle/>
          <a:p>
            <a:r>
              <a:rPr lang="vi-VN" sz="2400"/>
              <a:t>Hướng phát triển</a:t>
            </a:r>
            <a:r>
              <a:rPr lang="en-US" sz="2400"/>
              <a:t>:</a:t>
            </a:r>
            <a:endParaRPr lang="vi-VN"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67207" y="380569"/>
            <a:ext cx="4095115" cy="951865"/>
          </a:xfrm>
          <a:prstGeom prst="rect">
            <a:avLst/>
          </a:prstGeom>
          <a:noFill/>
        </p:spPr>
        <p:txBody>
          <a:bodyPr wrap="square">
            <a:noAutofit/>
          </a:bodyPr>
          <a:lstStyle/>
          <a:p>
            <a:r>
              <a:rPr lang="en-US" sz="4400" b="1">
                <a:solidFill>
                  <a:srgbClr val="FF0000"/>
                </a:solidFill>
                <a:latin typeface="Times New Roman" panose="02020603050405020304" pitchFamily="18" charset="0"/>
                <a:cs typeface="Times New Roman" panose="02020603050405020304" pitchFamily="18" charset="0"/>
              </a:rPr>
              <a:t>7. Demo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53C59-4B89-ACFB-F4FF-1E05B5033A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50BC41A-B556-7D94-2D51-1ECBF693287B}"/>
              </a:ext>
            </a:extLst>
          </p:cNvPr>
          <p:cNvSpPr txBox="1"/>
          <p:nvPr/>
        </p:nvSpPr>
        <p:spPr>
          <a:xfrm>
            <a:off x="1343119" y="2175503"/>
            <a:ext cx="10273148" cy="951865"/>
          </a:xfrm>
          <a:prstGeom prst="rect">
            <a:avLst/>
          </a:prstGeom>
          <a:noFill/>
        </p:spPr>
        <p:txBody>
          <a:bodyPr wrap="square">
            <a:noAutofit/>
          </a:bodyPr>
          <a:lstStyle/>
          <a:p>
            <a:r>
              <a:rPr lang="en-US" sz="4400" b="1" dirty="0" err="1">
                <a:solidFill>
                  <a:srgbClr val="FF0000"/>
                </a:solidFill>
                <a:latin typeface="Times New Roman" panose="02020603050405020304" pitchFamily="18" charset="0"/>
                <a:cs typeface="Times New Roman" panose="02020603050405020304" pitchFamily="18" charset="0"/>
              </a:rPr>
              <a:t>Cảm</a:t>
            </a:r>
            <a:r>
              <a:rPr lang="en-US" sz="4400" b="1" dirty="0">
                <a:solidFill>
                  <a:srgbClr val="FF0000"/>
                </a:solidFill>
                <a:latin typeface="Times New Roman" panose="02020603050405020304" pitchFamily="18" charset="0"/>
                <a:cs typeface="Times New Roman" panose="02020603050405020304" pitchFamily="18" charset="0"/>
              </a:rPr>
              <a:t> </a:t>
            </a:r>
            <a:r>
              <a:rPr lang="en-US" sz="4400" b="1" dirty="0" err="1">
                <a:solidFill>
                  <a:srgbClr val="FF0000"/>
                </a:solidFill>
                <a:latin typeface="Times New Roman" panose="02020603050405020304" pitchFamily="18" charset="0"/>
                <a:cs typeface="Times New Roman" panose="02020603050405020304" pitchFamily="18" charset="0"/>
              </a:rPr>
              <a:t>ơn</a:t>
            </a:r>
            <a:r>
              <a:rPr lang="en-US" sz="4400" b="1" dirty="0">
                <a:solidFill>
                  <a:srgbClr val="FF0000"/>
                </a:solidFill>
                <a:latin typeface="Times New Roman" panose="02020603050405020304" pitchFamily="18" charset="0"/>
                <a:cs typeface="Times New Roman" panose="02020603050405020304" pitchFamily="18" charset="0"/>
              </a:rPr>
              <a:t> </a:t>
            </a:r>
            <a:r>
              <a:rPr lang="en-US" sz="4400" b="1" dirty="0" err="1">
                <a:solidFill>
                  <a:srgbClr val="FF0000"/>
                </a:solidFill>
                <a:latin typeface="Times New Roman" panose="02020603050405020304" pitchFamily="18" charset="0"/>
                <a:cs typeface="Times New Roman" panose="02020603050405020304" pitchFamily="18" charset="0"/>
              </a:rPr>
              <a:t>thầy</a:t>
            </a:r>
            <a:r>
              <a:rPr lang="en-US" sz="4400" b="1" dirty="0">
                <a:solidFill>
                  <a:srgbClr val="FF0000"/>
                </a:solidFill>
                <a:latin typeface="Times New Roman" panose="02020603050405020304" pitchFamily="18" charset="0"/>
                <a:cs typeface="Times New Roman" panose="02020603050405020304" pitchFamily="18" charset="0"/>
              </a:rPr>
              <a:t> </a:t>
            </a:r>
            <a:r>
              <a:rPr lang="en-US" sz="4400" b="1" dirty="0" err="1">
                <a:solidFill>
                  <a:srgbClr val="FF0000"/>
                </a:solidFill>
                <a:latin typeface="Times New Roman" panose="02020603050405020304" pitchFamily="18" charset="0"/>
                <a:cs typeface="Times New Roman" panose="02020603050405020304" pitchFamily="18" charset="0"/>
              </a:rPr>
              <a:t>cô</a:t>
            </a:r>
            <a:r>
              <a:rPr lang="en-US" sz="4400" b="1" dirty="0">
                <a:solidFill>
                  <a:srgbClr val="FF0000"/>
                </a:solidFill>
                <a:latin typeface="Times New Roman" panose="02020603050405020304" pitchFamily="18" charset="0"/>
                <a:cs typeface="Times New Roman" panose="02020603050405020304" pitchFamily="18" charset="0"/>
              </a:rPr>
              <a:t> </a:t>
            </a:r>
            <a:r>
              <a:rPr lang="en-US" sz="4400" b="1" dirty="0" err="1">
                <a:solidFill>
                  <a:srgbClr val="FF0000"/>
                </a:solidFill>
                <a:latin typeface="Times New Roman" panose="02020603050405020304" pitchFamily="18" charset="0"/>
                <a:cs typeface="Times New Roman" panose="02020603050405020304" pitchFamily="18" charset="0"/>
              </a:rPr>
              <a:t>và</a:t>
            </a:r>
            <a:r>
              <a:rPr lang="en-US" sz="4400" b="1" dirty="0">
                <a:solidFill>
                  <a:srgbClr val="FF0000"/>
                </a:solidFill>
                <a:latin typeface="Times New Roman" panose="02020603050405020304" pitchFamily="18" charset="0"/>
                <a:cs typeface="Times New Roman" panose="02020603050405020304" pitchFamily="18" charset="0"/>
              </a:rPr>
              <a:t> </a:t>
            </a:r>
            <a:r>
              <a:rPr lang="en-US" sz="4400" b="1" dirty="0" err="1">
                <a:solidFill>
                  <a:srgbClr val="FF0000"/>
                </a:solidFill>
                <a:latin typeface="Times New Roman" panose="02020603050405020304" pitchFamily="18" charset="0"/>
                <a:cs typeface="Times New Roman" panose="02020603050405020304" pitchFamily="18" charset="0"/>
              </a:rPr>
              <a:t>các</a:t>
            </a:r>
            <a:r>
              <a:rPr lang="en-US" sz="4400" b="1" dirty="0">
                <a:solidFill>
                  <a:srgbClr val="FF0000"/>
                </a:solidFill>
                <a:latin typeface="Times New Roman" panose="02020603050405020304" pitchFamily="18" charset="0"/>
                <a:cs typeface="Times New Roman" panose="02020603050405020304" pitchFamily="18" charset="0"/>
              </a:rPr>
              <a:t> </a:t>
            </a:r>
            <a:r>
              <a:rPr lang="en-US" sz="4400" b="1" dirty="0" err="1">
                <a:solidFill>
                  <a:srgbClr val="FF0000"/>
                </a:solidFill>
                <a:latin typeface="Times New Roman" panose="02020603050405020304" pitchFamily="18" charset="0"/>
                <a:cs typeface="Times New Roman" panose="02020603050405020304" pitchFamily="18" charset="0"/>
              </a:rPr>
              <a:t>bạn</a:t>
            </a:r>
            <a:r>
              <a:rPr lang="en-US" sz="4400" b="1" dirty="0">
                <a:solidFill>
                  <a:srgbClr val="FF0000"/>
                </a:solidFill>
                <a:latin typeface="Times New Roman" panose="02020603050405020304" pitchFamily="18" charset="0"/>
                <a:cs typeface="Times New Roman" panose="02020603050405020304" pitchFamily="18" charset="0"/>
              </a:rPr>
              <a:t> </a:t>
            </a:r>
            <a:r>
              <a:rPr lang="en-US" sz="4400" b="1" dirty="0" err="1">
                <a:solidFill>
                  <a:srgbClr val="FF0000"/>
                </a:solidFill>
                <a:latin typeface="Times New Roman" panose="02020603050405020304" pitchFamily="18" charset="0"/>
                <a:cs typeface="Times New Roman" panose="02020603050405020304" pitchFamily="18" charset="0"/>
              </a:rPr>
              <a:t>đã</a:t>
            </a:r>
            <a:r>
              <a:rPr lang="en-US" sz="4400" b="1" dirty="0">
                <a:solidFill>
                  <a:srgbClr val="FF0000"/>
                </a:solidFill>
                <a:latin typeface="Times New Roman" panose="02020603050405020304" pitchFamily="18" charset="0"/>
                <a:cs typeface="Times New Roman" panose="02020603050405020304" pitchFamily="18" charset="0"/>
              </a:rPr>
              <a:t> </a:t>
            </a:r>
            <a:r>
              <a:rPr lang="en-US" sz="4400" b="1" dirty="0" err="1">
                <a:solidFill>
                  <a:srgbClr val="FF0000"/>
                </a:solidFill>
                <a:latin typeface="Times New Roman" panose="02020603050405020304" pitchFamily="18" charset="0"/>
                <a:cs typeface="Times New Roman" panose="02020603050405020304" pitchFamily="18" charset="0"/>
              </a:rPr>
              <a:t>lắng</a:t>
            </a:r>
            <a:r>
              <a:rPr lang="en-US" sz="4400" b="1" dirty="0">
                <a:solidFill>
                  <a:srgbClr val="FF0000"/>
                </a:solidFill>
                <a:latin typeface="Times New Roman" panose="02020603050405020304" pitchFamily="18" charset="0"/>
                <a:cs typeface="Times New Roman" panose="02020603050405020304" pitchFamily="18" charset="0"/>
              </a:rPr>
              <a:t> </a:t>
            </a:r>
            <a:r>
              <a:rPr lang="en-US" sz="4400" b="1" dirty="0" err="1">
                <a:solidFill>
                  <a:srgbClr val="FF0000"/>
                </a:solidFill>
                <a:latin typeface="Times New Roman" panose="02020603050405020304" pitchFamily="18" charset="0"/>
                <a:cs typeface="Times New Roman" panose="02020603050405020304" pitchFamily="18" charset="0"/>
              </a:rPr>
              <a:t>nghe</a:t>
            </a:r>
            <a:r>
              <a:rPr lang="en-US" sz="4400" b="1"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7483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930" y="313509"/>
            <a:ext cx="9289869" cy="1377179"/>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3. </a:t>
            </a:r>
            <a:r>
              <a:rPr lang="vi-VN" sz="4000" b="1" dirty="0">
                <a:solidFill>
                  <a:srgbClr val="FF0000"/>
                </a:solidFill>
                <a:latin typeface="Times New Roman" panose="02020603050405020304" pitchFamily="18" charset="0"/>
                <a:cs typeface="Times New Roman" panose="02020603050405020304" pitchFamily="18" charset="0"/>
              </a:rPr>
              <a:t>NGHIÊN CỨU LIÊN QUAN</a:t>
            </a:r>
            <a:br>
              <a:rPr lang="vi-VN" sz="4000" b="1" dirty="0">
                <a:solidFill>
                  <a:srgbClr val="FF0000"/>
                </a:solidFill>
                <a:latin typeface="Times New Roman" panose="02020603050405020304" pitchFamily="18" charset="0"/>
                <a:cs typeface="Times New Roman" panose="02020603050405020304" pitchFamily="18" charset="0"/>
              </a:rPr>
            </a:br>
            <a:endParaRPr lang="en-US" sz="4000" dirty="0">
              <a:solidFill>
                <a:srgbClr val="FF0000"/>
              </a:solidFill>
            </a:endParaRPr>
          </a:p>
        </p:txBody>
      </p:sp>
      <p:pic>
        <p:nvPicPr>
          <p:cNvPr id="8" name="Content Placeholder 7"/>
          <p:cNvPicPr>
            <a:picLocks noGrp="1" noChangeAspect="1"/>
          </p:cNvPicPr>
          <p:nvPr>
            <p:ph idx="1"/>
          </p:nvPr>
        </p:nvPicPr>
        <p:blipFill>
          <a:blip r:embed="rId3"/>
          <a:stretch>
            <a:fillRect/>
          </a:stretch>
        </p:blipFill>
        <p:spPr>
          <a:xfrm>
            <a:off x="2336800" y="1179195"/>
            <a:ext cx="3037205" cy="5106670"/>
          </a:xfrm>
          <a:prstGeom prst="rect">
            <a:avLst/>
          </a:prstGeom>
        </p:spPr>
      </p:pic>
      <p:pic>
        <p:nvPicPr>
          <p:cNvPr id="4" name="Picture 3">
            <a:extLst>
              <a:ext uri="{FF2B5EF4-FFF2-40B4-BE49-F238E27FC236}">
                <a16:creationId xmlns:a16="http://schemas.microsoft.com/office/drawing/2014/main" id="{2285C6A5-73F3-940E-593A-734EF021DBE3}"/>
              </a:ext>
            </a:extLst>
          </p:cNvPr>
          <p:cNvPicPr>
            <a:picLocks noChangeAspect="1"/>
          </p:cNvPicPr>
          <p:nvPr/>
        </p:nvPicPr>
        <p:blipFill>
          <a:blip r:embed="rId4"/>
          <a:stretch>
            <a:fillRect/>
          </a:stretch>
        </p:blipFill>
        <p:spPr>
          <a:xfrm>
            <a:off x="5877929" y="1179195"/>
            <a:ext cx="3507456" cy="51066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671" y="1447800"/>
            <a:ext cx="9383597" cy="571909"/>
          </a:xfrm>
        </p:spPr>
        <p:txBody>
          <a:bodyPr/>
          <a:lstStyle/>
          <a:p>
            <a:r>
              <a:rPr lang="en-US" sz="2600" dirty="0" err="1">
                <a:latin typeface="Times New Roman" panose="02020603050405020304" pitchFamily="18" charset="0"/>
                <a:cs typeface="Times New Roman" panose="02020603050405020304" pitchFamily="18" charset="0"/>
                <a:sym typeface="+mn-ea"/>
              </a:rPr>
              <a:t>Tổng</a:t>
            </a:r>
            <a:r>
              <a:rPr lang="en-US" sz="2600" dirty="0">
                <a:latin typeface="Times New Roman" panose="02020603050405020304" pitchFamily="18" charset="0"/>
                <a:cs typeface="Times New Roman" panose="02020603050405020304" pitchFamily="18" charset="0"/>
                <a:sym typeface="+mn-ea"/>
              </a:rPr>
              <a:t> </a:t>
            </a:r>
            <a:r>
              <a:rPr lang="en-US" sz="2600" err="1">
                <a:latin typeface="Times New Roman" panose="02020603050405020304" pitchFamily="18" charset="0"/>
                <a:cs typeface="Times New Roman" panose="02020603050405020304" pitchFamily="18" charset="0"/>
                <a:sym typeface="+mn-ea"/>
              </a:rPr>
              <a:t>quan</a:t>
            </a:r>
            <a:r>
              <a:rPr lang="en-US" sz="2600">
                <a:latin typeface="Times New Roman" panose="02020603050405020304" pitchFamily="18" charset="0"/>
                <a:cs typeface="Times New Roman" panose="02020603050405020304" pitchFamily="18" charset="0"/>
                <a:sym typeface="+mn-ea"/>
              </a:rPr>
              <a:t> </a:t>
            </a:r>
            <a:r>
              <a:rPr lang="en-US" sz="2600" dirty="0">
                <a:latin typeface="Times New Roman" panose="02020603050405020304" pitchFamily="18" charset="0"/>
                <a:cs typeface="Times New Roman" panose="02020603050405020304" pitchFamily="18" charset="0"/>
                <a:sym typeface="+mn-ea"/>
              </a:rPr>
              <a:t>m</a:t>
            </a:r>
            <a:r>
              <a:rPr lang="en-US" sz="2600">
                <a:latin typeface="Times New Roman" panose="02020603050405020304" pitchFamily="18" charset="0"/>
                <a:cs typeface="Times New Roman" panose="02020603050405020304" pitchFamily="18" charset="0"/>
                <a:sym typeface="+mn-ea"/>
              </a:rPr>
              <a:t>ô </a:t>
            </a:r>
            <a:r>
              <a:rPr lang="en-US" sz="2600" dirty="0" err="1">
                <a:latin typeface="Times New Roman" panose="02020603050405020304" pitchFamily="18" charset="0"/>
                <a:cs typeface="Times New Roman" panose="02020603050405020304" pitchFamily="18" charset="0"/>
                <a:sym typeface="+mn-ea"/>
              </a:rPr>
              <a:t>hình</a:t>
            </a:r>
            <a:r>
              <a:rPr lang="en-US" sz="2600" dirty="0">
                <a:latin typeface="Times New Roman" panose="02020603050405020304" pitchFamily="18" charset="0"/>
                <a:cs typeface="Times New Roman" panose="02020603050405020304" pitchFamily="18" charset="0"/>
                <a:sym typeface="+mn-ea"/>
              </a:rPr>
              <a:t> Chatbot </a:t>
            </a:r>
            <a:r>
              <a:rPr lang="en-US" sz="2600" dirty="0" err="1">
                <a:latin typeface="Times New Roman" panose="02020603050405020304" pitchFamily="18" charset="0"/>
                <a:cs typeface="Times New Roman" panose="02020603050405020304" pitchFamily="18" charset="0"/>
                <a:sym typeface="+mn-ea"/>
              </a:rPr>
              <a:t>sử</a:t>
            </a:r>
            <a:r>
              <a:rPr lang="en-US" sz="2600" dirty="0">
                <a:latin typeface="Times New Roman" panose="02020603050405020304" pitchFamily="18" charset="0"/>
                <a:cs typeface="Times New Roman" panose="02020603050405020304" pitchFamily="18" charset="0"/>
                <a:sym typeface="+mn-ea"/>
              </a:rPr>
              <a:t> </a:t>
            </a:r>
            <a:r>
              <a:rPr lang="en-US" sz="2600" dirty="0" err="1">
                <a:latin typeface="Times New Roman" panose="02020603050405020304" pitchFamily="18" charset="0"/>
                <a:cs typeface="Times New Roman" panose="02020603050405020304" pitchFamily="18" charset="0"/>
                <a:sym typeface="+mn-ea"/>
              </a:rPr>
              <a:t>dụng</a:t>
            </a:r>
            <a:r>
              <a:rPr lang="en-US" sz="2600" dirty="0">
                <a:latin typeface="Times New Roman" panose="02020603050405020304" pitchFamily="18" charset="0"/>
                <a:cs typeface="Times New Roman" panose="02020603050405020304" pitchFamily="18" charset="0"/>
                <a:sym typeface="+mn-ea"/>
              </a:rPr>
              <a:t> Seq2Seq, Rasa </a:t>
            </a:r>
            <a:r>
              <a:rPr lang="en-US" sz="2600" dirty="0" err="1">
                <a:latin typeface="Times New Roman" panose="02020603050405020304" pitchFamily="18" charset="0"/>
                <a:cs typeface="Times New Roman" panose="02020603050405020304" pitchFamily="18" charset="0"/>
                <a:sym typeface="+mn-ea"/>
              </a:rPr>
              <a:t>và</a:t>
            </a:r>
            <a:r>
              <a:rPr lang="en-US" sz="2600" dirty="0">
                <a:latin typeface="Times New Roman" panose="02020603050405020304" pitchFamily="18" charset="0"/>
                <a:cs typeface="Times New Roman" panose="02020603050405020304" pitchFamily="18" charset="0"/>
                <a:sym typeface="+mn-ea"/>
              </a:rPr>
              <a:t> RAG</a:t>
            </a:r>
          </a:p>
        </p:txBody>
      </p:sp>
      <p:sp>
        <p:nvSpPr>
          <p:cNvPr id="3" name="Title 1"/>
          <p:cNvSpPr txBox="1"/>
          <p:nvPr/>
        </p:nvSpPr>
        <p:spPr>
          <a:xfrm>
            <a:off x="1992085" y="304800"/>
            <a:ext cx="9154886" cy="57190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anose="02020603050405020304" pitchFamily="18" charset="0"/>
                <a:cs typeface="Times New Roman" panose="02020603050405020304" pitchFamily="18" charset="0"/>
                <a:sym typeface="+mn-ea"/>
              </a:rPr>
              <a:t>4. PHƯƠNG PHÁP THỰC HIỆN </a:t>
            </a:r>
          </a:p>
        </p:txBody>
      </p:sp>
      <p:pic>
        <p:nvPicPr>
          <p:cNvPr id="16" name="Content Placeholder 15"/>
          <p:cNvPicPr>
            <a:picLocks noGrp="1" noChangeAspect="1"/>
          </p:cNvPicPr>
          <p:nvPr>
            <p:ph idx="1"/>
          </p:nvPr>
        </p:nvPicPr>
        <p:blipFill>
          <a:blip r:embed="rId3"/>
          <a:stretch>
            <a:fillRect/>
          </a:stretch>
        </p:blipFill>
        <p:spPr>
          <a:xfrm>
            <a:off x="838200" y="2995305"/>
            <a:ext cx="10515600" cy="2011978"/>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3" name="Title 1"/>
          <p:cNvSpPr>
            <a:spLocks noGrp="1"/>
          </p:cNvSpPr>
          <p:nvPr>
            <p:ph type="title"/>
          </p:nvPr>
        </p:nvSpPr>
        <p:spPr>
          <a:xfrm>
            <a:off x="922044" y="1215372"/>
            <a:ext cx="9383597" cy="571909"/>
          </a:xfrm>
        </p:spPr>
        <p:txBody>
          <a:bodyPr/>
          <a:lstStyle/>
          <a:p>
            <a:r>
              <a:rPr lang="en-US" sz="2600" dirty="0" err="1">
                <a:latin typeface="Times New Roman" panose="02020603050405020304" pitchFamily="18" charset="0"/>
                <a:cs typeface="Times New Roman" panose="02020603050405020304" pitchFamily="18" charset="0"/>
                <a:sym typeface="+mn-ea"/>
              </a:rPr>
              <a:t>Tổng</a:t>
            </a:r>
            <a:r>
              <a:rPr lang="en-US" sz="2600" dirty="0">
                <a:latin typeface="Times New Roman" panose="02020603050405020304" pitchFamily="18" charset="0"/>
                <a:cs typeface="Times New Roman" panose="02020603050405020304" pitchFamily="18" charset="0"/>
                <a:sym typeface="+mn-ea"/>
              </a:rPr>
              <a:t> </a:t>
            </a:r>
            <a:r>
              <a:rPr lang="en-US" sz="2600" err="1">
                <a:latin typeface="Times New Roman" panose="02020603050405020304" pitchFamily="18" charset="0"/>
                <a:cs typeface="Times New Roman" panose="02020603050405020304" pitchFamily="18" charset="0"/>
                <a:sym typeface="+mn-ea"/>
              </a:rPr>
              <a:t>quan</a:t>
            </a:r>
            <a:r>
              <a:rPr lang="en-US" sz="2600">
                <a:latin typeface="Times New Roman" panose="02020603050405020304" pitchFamily="18" charset="0"/>
                <a:cs typeface="Times New Roman" panose="02020603050405020304" pitchFamily="18" charset="0"/>
                <a:sym typeface="+mn-ea"/>
              </a:rPr>
              <a:t> </a:t>
            </a:r>
            <a:r>
              <a:rPr lang="en-US" sz="2600" dirty="0">
                <a:latin typeface="Times New Roman" panose="02020603050405020304" pitchFamily="18" charset="0"/>
                <a:cs typeface="Times New Roman" panose="02020603050405020304" pitchFamily="18" charset="0"/>
                <a:sym typeface="+mn-ea"/>
              </a:rPr>
              <a:t>m</a:t>
            </a:r>
            <a:r>
              <a:rPr lang="en-US" sz="2600">
                <a:latin typeface="Times New Roman" panose="02020603050405020304" pitchFamily="18" charset="0"/>
                <a:cs typeface="Times New Roman" panose="02020603050405020304" pitchFamily="18" charset="0"/>
                <a:sym typeface="+mn-ea"/>
              </a:rPr>
              <a:t>ô </a:t>
            </a:r>
            <a:r>
              <a:rPr lang="en-US" sz="2600" dirty="0" err="1">
                <a:latin typeface="Times New Roman" panose="02020603050405020304" pitchFamily="18" charset="0"/>
                <a:cs typeface="Times New Roman" panose="02020603050405020304" pitchFamily="18" charset="0"/>
                <a:sym typeface="+mn-ea"/>
              </a:rPr>
              <a:t>hình</a:t>
            </a:r>
            <a:r>
              <a:rPr lang="en-US" sz="2600" dirty="0">
                <a:latin typeface="Times New Roman" panose="02020603050405020304" pitchFamily="18" charset="0"/>
                <a:cs typeface="Times New Roman" panose="02020603050405020304" pitchFamily="18" charset="0"/>
                <a:sym typeface="+mn-ea"/>
              </a:rPr>
              <a:t> Chatbot </a:t>
            </a:r>
            <a:r>
              <a:rPr lang="en-US" sz="2600" dirty="0" err="1">
                <a:latin typeface="Times New Roman" panose="02020603050405020304" pitchFamily="18" charset="0"/>
                <a:cs typeface="Times New Roman" panose="02020603050405020304" pitchFamily="18" charset="0"/>
                <a:sym typeface="+mn-ea"/>
              </a:rPr>
              <a:t>sử</a:t>
            </a:r>
            <a:r>
              <a:rPr lang="en-US" sz="2600" dirty="0">
                <a:latin typeface="Times New Roman" panose="02020603050405020304" pitchFamily="18" charset="0"/>
                <a:cs typeface="Times New Roman" panose="02020603050405020304" pitchFamily="18" charset="0"/>
                <a:sym typeface="+mn-ea"/>
              </a:rPr>
              <a:t> </a:t>
            </a:r>
            <a:r>
              <a:rPr lang="en-US" sz="2600" dirty="0" err="1">
                <a:latin typeface="Times New Roman" panose="02020603050405020304" pitchFamily="18" charset="0"/>
                <a:cs typeface="Times New Roman" panose="02020603050405020304" pitchFamily="18" charset="0"/>
                <a:sym typeface="+mn-ea"/>
              </a:rPr>
              <a:t>dụng</a:t>
            </a:r>
            <a:r>
              <a:rPr lang="en-US" sz="2600" dirty="0">
                <a:latin typeface="Times New Roman" panose="02020603050405020304" pitchFamily="18" charset="0"/>
                <a:cs typeface="Times New Roman" panose="02020603050405020304" pitchFamily="18" charset="0"/>
                <a:sym typeface="+mn-ea"/>
              </a:rPr>
              <a:t> Seq2Seq, Rasa </a:t>
            </a:r>
            <a:r>
              <a:rPr lang="en-US" sz="2600" dirty="0" err="1">
                <a:latin typeface="Times New Roman" panose="02020603050405020304" pitchFamily="18" charset="0"/>
                <a:cs typeface="Times New Roman" panose="02020603050405020304" pitchFamily="18" charset="0"/>
                <a:sym typeface="+mn-ea"/>
              </a:rPr>
              <a:t>và</a:t>
            </a:r>
            <a:r>
              <a:rPr lang="en-US" sz="2600" dirty="0">
                <a:latin typeface="Times New Roman" panose="02020603050405020304" pitchFamily="18" charset="0"/>
                <a:cs typeface="Times New Roman" panose="02020603050405020304" pitchFamily="18" charset="0"/>
                <a:sym typeface="+mn-ea"/>
              </a:rPr>
              <a:t> RAG</a:t>
            </a:r>
          </a:p>
        </p:txBody>
      </p:sp>
      <p:pic>
        <p:nvPicPr>
          <p:cNvPr id="6" name="Picture 5"/>
          <p:cNvPicPr>
            <a:picLocks noChangeAspect="1"/>
          </p:cNvPicPr>
          <p:nvPr/>
        </p:nvPicPr>
        <p:blipFill>
          <a:blip r:embed="rId2"/>
          <a:stretch>
            <a:fillRect/>
          </a:stretch>
        </p:blipFill>
        <p:spPr>
          <a:xfrm>
            <a:off x="1342038" y="1668289"/>
            <a:ext cx="10353405" cy="47325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6422" y="3534309"/>
            <a:ext cx="4439578" cy="2219218"/>
          </a:xfrm>
          <a:prstGeom prst="rect">
            <a:avLst/>
          </a:prstGeom>
          <a:solidFill>
            <a:schemeClr val="accent4">
              <a:lumMod val="60000"/>
              <a:lumOff val="40000"/>
            </a:schemeClr>
          </a:solidFill>
        </p:spPr>
        <p:txBody>
          <a:bodyPr wrap="square" rtlCol="0">
            <a:spAutoFit/>
          </a:bodyPr>
          <a:lstStyle/>
          <a:p>
            <a:endParaRPr lang="en-US"/>
          </a:p>
        </p:txBody>
      </p:sp>
      <p:sp>
        <p:nvSpPr>
          <p:cNvPr id="4" name="TextBox 3"/>
          <p:cNvSpPr txBox="1"/>
          <p:nvPr/>
        </p:nvSpPr>
        <p:spPr>
          <a:xfrm>
            <a:off x="2073499" y="341193"/>
            <a:ext cx="9144961" cy="769441"/>
          </a:xfrm>
          <a:prstGeom prst="rect">
            <a:avLst/>
          </a:prstGeom>
          <a:noFill/>
        </p:spPr>
        <p:txBody>
          <a:bodyPr wrap="square" rtlCol="0">
            <a:spAutoFit/>
          </a:bodyPr>
          <a:lstStyle/>
          <a:p>
            <a:r>
              <a:rPr lang="vi-VN" sz="4400" b="1">
                <a:solidFill>
                  <a:srgbClr val="FF0000"/>
                </a:solidFill>
              </a:rPr>
              <a:t>4. PHƯƠNG PHÁP NGHIÊN CỨU</a:t>
            </a:r>
          </a:p>
        </p:txBody>
      </p:sp>
      <p:sp>
        <p:nvSpPr>
          <p:cNvPr id="3" name="Title 1"/>
          <p:cNvSpPr>
            <a:spLocks noGrp="1"/>
          </p:cNvSpPr>
          <p:nvPr>
            <p:ph type="title"/>
          </p:nvPr>
        </p:nvSpPr>
        <p:spPr>
          <a:xfrm>
            <a:off x="922044" y="1215372"/>
            <a:ext cx="9383597" cy="571909"/>
          </a:xfrm>
        </p:spPr>
        <p:txBody>
          <a:bodyPr/>
          <a:lstStyle/>
          <a:p>
            <a:r>
              <a:rPr lang="en-US" sz="2600" dirty="0" err="1">
                <a:latin typeface="Times New Roman" panose="02020603050405020304" pitchFamily="18" charset="0"/>
                <a:cs typeface="Times New Roman" panose="02020603050405020304" pitchFamily="18" charset="0"/>
                <a:sym typeface="+mn-ea"/>
              </a:rPr>
              <a:t>Tổng</a:t>
            </a:r>
            <a:r>
              <a:rPr lang="en-US" sz="2600" dirty="0">
                <a:latin typeface="Times New Roman" panose="02020603050405020304" pitchFamily="18" charset="0"/>
                <a:cs typeface="Times New Roman" panose="02020603050405020304" pitchFamily="18" charset="0"/>
                <a:sym typeface="+mn-ea"/>
              </a:rPr>
              <a:t> </a:t>
            </a:r>
            <a:r>
              <a:rPr lang="en-US" sz="2600" err="1">
                <a:latin typeface="Times New Roman" panose="02020603050405020304" pitchFamily="18" charset="0"/>
                <a:cs typeface="Times New Roman" panose="02020603050405020304" pitchFamily="18" charset="0"/>
                <a:sym typeface="+mn-ea"/>
              </a:rPr>
              <a:t>quan</a:t>
            </a:r>
            <a:r>
              <a:rPr lang="en-US" sz="2600">
                <a:latin typeface="Times New Roman" panose="02020603050405020304" pitchFamily="18" charset="0"/>
                <a:cs typeface="Times New Roman" panose="02020603050405020304" pitchFamily="18" charset="0"/>
                <a:sym typeface="+mn-ea"/>
              </a:rPr>
              <a:t> </a:t>
            </a:r>
            <a:r>
              <a:rPr lang="en-US" sz="2600" dirty="0">
                <a:latin typeface="Times New Roman" panose="02020603050405020304" pitchFamily="18" charset="0"/>
                <a:cs typeface="Times New Roman" panose="02020603050405020304" pitchFamily="18" charset="0"/>
                <a:sym typeface="+mn-ea"/>
              </a:rPr>
              <a:t>m</a:t>
            </a:r>
            <a:r>
              <a:rPr lang="en-US" sz="2600">
                <a:latin typeface="Times New Roman" panose="02020603050405020304" pitchFamily="18" charset="0"/>
                <a:cs typeface="Times New Roman" panose="02020603050405020304" pitchFamily="18" charset="0"/>
                <a:sym typeface="+mn-ea"/>
              </a:rPr>
              <a:t>ô </a:t>
            </a:r>
            <a:r>
              <a:rPr lang="en-US" sz="2600" dirty="0" err="1">
                <a:latin typeface="Times New Roman" panose="02020603050405020304" pitchFamily="18" charset="0"/>
                <a:cs typeface="Times New Roman" panose="02020603050405020304" pitchFamily="18" charset="0"/>
                <a:sym typeface="+mn-ea"/>
              </a:rPr>
              <a:t>hình</a:t>
            </a:r>
            <a:r>
              <a:rPr lang="en-US" sz="2600" dirty="0">
                <a:latin typeface="Times New Roman" panose="02020603050405020304" pitchFamily="18" charset="0"/>
                <a:cs typeface="Times New Roman" panose="02020603050405020304" pitchFamily="18" charset="0"/>
                <a:sym typeface="+mn-ea"/>
              </a:rPr>
              <a:t> Chatbot </a:t>
            </a:r>
            <a:r>
              <a:rPr lang="en-US" sz="2600" dirty="0" err="1">
                <a:latin typeface="Times New Roman" panose="02020603050405020304" pitchFamily="18" charset="0"/>
                <a:cs typeface="Times New Roman" panose="02020603050405020304" pitchFamily="18" charset="0"/>
                <a:sym typeface="+mn-ea"/>
              </a:rPr>
              <a:t>sử</a:t>
            </a:r>
            <a:r>
              <a:rPr lang="en-US" sz="2600" dirty="0">
                <a:latin typeface="Times New Roman" panose="02020603050405020304" pitchFamily="18" charset="0"/>
                <a:cs typeface="Times New Roman" panose="02020603050405020304" pitchFamily="18" charset="0"/>
                <a:sym typeface="+mn-ea"/>
              </a:rPr>
              <a:t> </a:t>
            </a:r>
            <a:r>
              <a:rPr lang="en-US" sz="2600" dirty="0" err="1">
                <a:latin typeface="Times New Roman" panose="02020603050405020304" pitchFamily="18" charset="0"/>
                <a:cs typeface="Times New Roman" panose="02020603050405020304" pitchFamily="18" charset="0"/>
                <a:sym typeface="+mn-ea"/>
              </a:rPr>
              <a:t>dụng</a:t>
            </a:r>
            <a:r>
              <a:rPr lang="en-US" sz="2600" dirty="0">
                <a:latin typeface="Times New Roman" panose="02020603050405020304" pitchFamily="18" charset="0"/>
                <a:cs typeface="Times New Roman" panose="02020603050405020304" pitchFamily="18" charset="0"/>
                <a:sym typeface="+mn-ea"/>
              </a:rPr>
              <a:t> Seq2Seq, Rasa </a:t>
            </a:r>
            <a:r>
              <a:rPr lang="en-US" sz="2600" dirty="0" err="1">
                <a:latin typeface="Times New Roman" panose="02020603050405020304" pitchFamily="18" charset="0"/>
                <a:cs typeface="Times New Roman" panose="02020603050405020304" pitchFamily="18" charset="0"/>
                <a:sym typeface="+mn-ea"/>
              </a:rPr>
              <a:t>và</a:t>
            </a:r>
            <a:r>
              <a:rPr lang="en-US" sz="2600" dirty="0">
                <a:latin typeface="Times New Roman" panose="02020603050405020304" pitchFamily="18" charset="0"/>
                <a:cs typeface="Times New Roman" panose="02020603050405020304" pitchFamily="18" charset="0"/>
                <a:sym typeface="+mn-ea"/>
              </a:rPr>
              <a:t> RAG</a:t>
            </a:r>
          </a:p>
        </p:txBody>
      </p:sp>
      <p:pic>
        <p:nvPicPr>
          <p:cNvPr id="9" name="Picture 8"/>
          <p:cNvPicPr>
            <a:picLocks noChangeAspect="1"/>
          </p:cNvPicPr>
          <p:nvPr/>
        </p:nvPicPr>
        <p:blipFill>
          <a:blip r:embed="rId3"/>
          <a:stretch>
            <a:fillRect/>
          </a:stretch>
        </p:blipFill>
        <p:spPr>
          <a:xfrm>
            <a:off x="1249251" y="1695755"/>
            <a:ext cx="10020705" cy="46709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881160" y="1415556"/>
            <a:ext cx="8053062" cy="3551555"/>
          </a:xfrm>
        </p:spPr>
        <p:txBody>
          <a:bodyPr/>
          <a:lstStyle/>
          <a:p>
            <a:r>
              <a:rPr lang="en-US" sz="2200" b="1" dirty="0" err="1">
                <a:latin typeface="Times New Roman" panose="02020603050405020304" pitchFamily="18" charset="0"/>
                <a:cs typeface="Times New Roman" panose="02020603050405020304" pitchFamily="18" charset="0"/>
              </a:rPr>
              <a:t>Các</a:t>
            </a:r>
            <a:r>
              <a:rPr lang="en-US" sz="2200" b="1" dirty="0">
                <a:latin typeface="Times New Roman" panose="02020603050405020304" pitchFamily="18" charset="0"/>
                <a:cs typeface="Times New Roman" panose="02020603050405020304" pitchFamily="18" charset="0"/>
              </a:rPr>
              <a:t> t</a:t>
            </a:r>
            <a:r>
              <a:rPr lang="vi-VN" sz="2200" b="1" dirty="0">
                <a:latin typeface="Times New Roman" panose="02020603050405020304" pitchFamily="18" charset="0"/>
                <a:cs typeface="Times New Roman" panose="02020603050405020304" pitchFamily="18" charset="0"/>
              </a:rPr>
              <a:t>hư viện </a:t>
            </a:r>
            <a:r>
              <a:rPr lang="en-US" sz="2200" b="1" dirty="0" err="1">
                <a:latin typeface="Times New Roman" panose="02020603050405020304" pitchFamily="18" charset="0"/>
                <a:cs typeface="Times New Roman" panose="02020603050405020304" pitchFamily="18" charset="0"/>
              </a:rPr>
              <a:t>thu</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thập</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dữ</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liệu</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huấn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luyện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mô</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hình</a:t>
            </a:r>
            <a:r>
              <a:rPr lang="en-US" sz="2200" b="1" dirty="0">
                <a:latin typeface="Times New Roman" panose="02020603050405020304" pitchFamily="18" charset="0"/>
                <a:cs typeface="Times New Roman" panose="02020603050405020304" pitchFamily="18" charset="0"/>
              </a:rPr>
              <a:t> Seq2seq:</a:t>
            </a:r>
            <a:r>
              <a:rPr lang="vi-VN" sz="2200" b="1" dirty="0">
                <a:latin typeface="Times New Roman" panose="02020603050405020304" pitchFamily="18" charset="0"/>
                <a:cs typeface="Times New Roman" panose="02020603050405020304" pitchFamily="18" charset="0"/>
              </a:rPr>
              <a:t> </a:t>
            </a:r>
            <a:endParaRPr lang="en-US" sz="22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BeautifulSoup</a:t>
            </a:r>
            <a:r>
              <a:rPr lang="en-US" sz="2200" dirty="0">
                <a:latin typeface="Times New Roman" panose="02020603050405020304" pitchFamily="18" charset="0"/>
                <a:cs typeface="Times New Roman" panose="02020603050405020304" pitchFamily="18" charset="0"/>
              </a:rPr>
              <a:t> (</a:t>
            </a:r>
            <a:r>
              <a:rPr lang="vi-VN" sz="2200" b="0" i="0" dirty="0">
                <a:effectLst/>
                <a:latin typeface="Times New Roman" panose="02020603050405020304" pitchFamily="18" charset="0"/>
                <a:cs typeface="Times New Roman" panose="02020603050405020304" pitchFamily="18" charset="0"/>
              </a:rPr>
              <a:t>lấy dữ liệu ra khỏi các </a:t>
            </a:r>
            <a:r>
              <a:rPr lang="en-US" sz="2200" dirty="0" err="1">
                <a:latin typeface="Times New Roman" panose="02020603050405020304" pitchFamily="18" charset="0"/>
                <a:cs typeface="Times New Roman" panose="02020603050405020304" pitchFamily="18" charset="0"/>
              </a:rPr>
              <a:t>thẻ</a:t>
            </a:r>
            <a:r>
              <a:rPr lang="vi-VN" sz="2200" b="0" i="0" dirty="0">
                <a:effectLst/>
                <a:latin typeface="Times New Roman" panose="02020603050405020304" pitchFamily="18" charset="0"/>
                <a:cs typeface="Times New Roman" panose="02020603050405020304" pitchFamily="18" charset="0"/>
              </a:rPr>
              <a:t> HTML</a:t>
            </a:r>
            <a:r>
              <a:rPr lang="en-US" sz="2200" b="0" i="0" dirty="0">
                <a:effectLst/>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vi-VN" sz="2200" dirty="0">
                <a:latin typeface="Times New Roman" panose="02020603050405020304" pitchFamily="18" charset="0"/>
                <a:cs typeface="Times New Roman" panose="02020603050405020304" pitchFamily="18" charset="0"/>
              </a:rPr>
              <a:t>Urlopen</a:t>
            </a:r>
            <a:r>
              <a:rPr lang="en-US" sz="2200"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thu thập thông tin các bài 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trang</a:t>
            </a:r>
            <a:r>
              <a:rPr lang="en-US" sz="2200"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vnexpress</a:t>
            </a:r>
            <a:r>
              <a:rPr lang="vi-VN" sz="2200" dirty="0">
                <a:latin typeface="Times New Roman" panose="02020603050405020304" pitchFamily="18" charset="0"/>
                <a:cs typeface="Times New Roman" panose="02020603050405020304" pitchFamily="18" charset="0"/>
              </a:rPr>
              <a:t>. </a:t>
            </a:r>
          </a:p>
          <a:p>
            <a:pPr>
              <a:buFont typeface="Arial" panose="020B0604020202020204" pitchFamily="34" charset="0"/>
            </a:pPr>
            <a:r>
              <a:rPr lang="en-US" sz="2200" b="1" dirty="0" err="1">
                <a:latin typeface="Times New Roman" panose="02020603050405020304" pitchFamily="18" charset="0"/>
                <a:cs typeface="Times New Roman" panose="02020603050405020304" pitchFamily="18" charset="0"/>
                <a:sym typeface="+mn-ea"/>
              </a:rPr>
              <a:t>Các</a:t>
            </a:r>
            <a:r>
              <a:rPr lang="en-US" sz="2200" b="1" dirty="0">
                <a:latin typeface="Times New Roman" panose="02020603050405020304" pitchFamily="18" charset="0"/>
                <a:cs typeface="Times New Roman" panose="02020603050405020304" pitchFamily="18" charset="0"/>
                <a:sym typeface="+mn-ea"/>
              </a:rPr>
              <a:t> </a:t>
            </a:r>
            <a:r>
              <a:rPr lang="vi-VN" sz="2200" b="1" dirty="0">
                <a:latin typeface="Times New Roman" panose="02020603050405020304" pitchFamily="18" charset="0"/>
                <a:cs typeface="Times New Roman" panose="02020603050405020304" pitchFamily="18" charset="0"/>
                <a:sym typeface="+mn-ea"/>
              </a:rPr>
              <a:t>thư viện</a:t>
            </a:r>
            <a:r>
              <a:rPr lang="en-US" sz="2200" b="1" dirty="0">
                <a:latin typeface="Times New Roman" panose="02020603050405020304" pitchFamily="18" charset="0"/>
                <a:cs typeface="Times New Roman" panose="02020603050405020304" pitchFamily="18" charset="0"/>
                <a:sym typeface="+mn-ea"/>
              </a:rPr>
              <a:t> </a:t>
            </a:r>
            <a:r>
              <a:rPr lang="en-US" sz="2200" b="1" dirty="0" err="1">
                <a:latin typeface="Times New Roman" panose="02020603050405020304" pitchFamily="18" charset="0"/>
                <a:cs typeface="Times New Roman" panose="02020603050405020304" pitchFamily="18" charset="0"/>
                <a:sym typeface="+mn-ea"/>
              </a:rPr>
              <a:t>huấn</a:t>
            </a:r>
            <a:r>
              <a:rPr lang="en-US" sz="2200" b="1" dirty="0">
                <a:latin typeface="Times New Roman" panose="02020603050405020304" pitchFamily="18" charset="0"/>
                <a:cs typeface="Times New Roman" panose="02020603050405020304" pitchFamily="18" charset="0"/>
                <a:sym typeface="+mn-ea"/>
              </a:rPr>
              <a:t> </a:t>
            </a:r>
            <a:r>
              <a:rPr lang="en-US" sz="2200" b="1" dirty="0" err="1">
                <a:latin typeface="Times New Roman" panose="02020603050405020304" pitchFamily="18" charset="0"/>
                <a:cs typeface="Times New Roman" panose="02020603050405020304" pitchFamily="18" charset="0"/>
                <a:sym typeface="+mn-ea"/>
              </a:rPr>
              <a:t>luyện</a:t>
            </a:r>
            <a:r>
              <a:rPr lang="en-US" sz="2200" b="1" dirty="0">
                <a:latin typeface="Times New Roman" panose="02020603050405020304" pitchFamily="18" charset="0"/>
                <a:cs typeface="Times New Roman" panose="02020603050405020304" pitchFamily="18" charset="0"/>
                <a:sym typeface="+mn-ea"/>
              </a:rPr>
              <a:t> </a:t>
            </a:r>
            <a:r>
              <a:rPr lang="en-US" sz="2200" b="1" dirty="0" err="1">
                <a:latin typeface="Times New Roman" panose="02020603050405020304" pitchFamily="18" charset="0"/>
                <a:cs typeface="Times New Roman" panose="02020603050405020304" pitchFamily="18" charset="0"/>
                <a:sym typeface="+mn-ea"/>
              </a:rPr>
              <a:t>mô</a:t>
            </a:r>
            <a:r>
              <a:rPr lang="en-US" sz="2200" b="1" dirty="0">
                <a:latin typeface="Times New Roman" panose="02020603050405020304" pitchFamily="18" charset="0"/>
                <a:cs typeface="Times New Roman" panose="02020603050405020304" pitchFamily="18" charset="0"/>
                <a:sym typeface="+mn-ea"/>
              </a:rPr>
              <a:t> </a:t>
            </a:r>
            <a:r>
              <a:rPr lang="en-US" sz="2200" b="1" dirty="0" err="1">
                <a:latin typeface="Times New Roman" panose="02020603050405020304" pitchFamily="18" charset="0"/>
                <a:cs typeface="Times New Roman" panose="02020603050405020304" pitchFamily="18" charset="0"/>
                <a:sym typeface="+mn-ea"/>
              </a:rPr>
              <a:t>hình</a:t>
            </a:r>
            <a:r>
              <a:rPr lang="en-US" sz="2200" b="1" dirty="0">
                <a:latin typeface="Times New Roman" panose="02020603050405020304" pitchFamily="18" charset="0"/>
                <a:cs typeface="Times New Roman" panose="02020603050405020304" pitchFamily="18" charset="0"/>
                <a:sym typeface="+mn-ea"/>
              </a:rPr>
              <a:t> Seq2seq:</a:t>
            </a: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a:t>
            </a:r>
            <a:r>
              <a:rPr lang="vi-VN" sz="2200" b="0" i="0" dirty="0">
                <a:effectLst/>
                <a:latin typeface="Times New Roman" panose="02020603050405020304" pitchFamily="18" charset="0"/>
                <a:cs typeface="Times New Roman" panose="02020603050405020304" pitchFamily="18" charset="0"/>
              </a:rPr>
              <a:t>Keras</a:t>
            </a:r>
            <a:r>
              <a:rPr lang="en-US" sz="2200" b="0" i="0" dirty="0">
                <a:effectLst/>
                <a:latin typeface="Times New Roman" panose="02020603050405020304" pitchFamily="18" charset="0"/>
                <a:cs typeface="Times New Roman" panose="02020603050405020304" pitchFamily="18" charset="0"/>
              </a:rPr>
              <a:t>, TensorFlow) </a:t>
            </a:r>
            <a:r>
              <a:rPr lang="en-US" sz="2200" b="0" i="0" dirty="0" err="1">
                <a:effectLst/>
                <a:latin typeface="Times New Roman" panose="02020603050405020304" pitchFamily="18" charset="0"/>
                <a:cs typeface="Times New Roman" panose="02020603050405020304" pitchFamily="18" charset="0"/>
              </a:rPr>
              <a:t>dùng</a:t>
            </a:r>
            <a:r>
              <a:rPr lang="vi-VN" sz="2200" b="0" i="0" dirty="0">
                <a:effectLst/>
                <a:latin typeface="Times New Roman" panose="02020603050405020304" pitchFamily="18" charset="0"/>
                <a:cs typeface="Times New Roman" panose="02020603050405020304" pitchFamily="18" charset="0"/>
              </a:rPr>
              <a:t> rộng rãi trong lĩnh vực deep learning và mạng nơ-ron</a:t>
            </a:r>
            <a:r>
              <a:rPr lang="en-US" sz="2200" b="0" i="0" dirty="0">
                <a:effectLst/>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200" dirty="0">
                <a:solidFill>
                  <a:srgbClr val="1B1B1B"/>
                </a:solidFill>
                <a:latin typeface="Times New Roman" panose="02020603050405020304" pitchFamily="18" charset="0"/>
                <a:cs typeface="Times New Roman" panose="02020603050405020304" pitchFamily="18" charset="0"/>
              </a:rPr>
              <a:t>NLTK: </a:t>
            </a:r>
            <a:r>
              <a:rPr lang="vi-VN" sz="2200" b="0" i="0" dirty="0">
                <a:solidFill>
                  <a:srgbClr val="1B1B1B"/>
                </a:solidFill>
                <a:effectLst/>
                <a:latin typeface="Times New Roman" panose="02020603050405020304" pitchFamily="18" charset="0"/>
                <a:cs typeface="Times New Roman" panose="02020603050405020304" pitchFamily="18" charset="0"/>
              </a:rPr>
              <a:t>xử l</a:t>
            </a:r>
            <a:r>
              <a:rPr lang="en-US" sz="2200" b="0" i="0" dirty="0">
                <a:solidFill>
                  <a:srgbClr val="1B1B1B"/>
                </a:solidFill>
                <a:effectLst/>
                <a:latin typeface="Times New Roman" panose="02020603050405020304" pitchFamily="18" charset="0"/>
                <a:cs typeface="Times New Roman" panose="02020603050405020304" pitchFamily="18" charset="0"/>
              </a:rPr>
              <a:t>ý</a:t>
            </a:r>
            <a:r>
              <a:rPr lang="vi-VN" sz="2200" b="0" i="0" dirty="0">
                <a:solidFill>
                  <a:srgbClr val="1B1B1B"/>
                </a:solidFill>
                <a:effectLst/>
                <a:latin typeface="Times New Roman" panose="02020603050405020304" pitchFamily="18" charset="0"/>
                <a:cs typeface="Times New Roman" panose="02020603050405020304" pitchFamily="18" charset="0"/>
              </a:rPr>
              <a:t> ngôn ngữ tự nhiên.  </a:t>
            </a:r>
            <a:endParaRPr lang="en-US" sz="2200" b="0" i="0" dirty="0">
              <a:solidFill>
                <a:srgbClr val="1B1B1B"/>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b="0" i="0" dirty="0">
              <a:solidFill>
                <a:srgbClr val="1B1B1B"/>
              </a:solidFill>
              <a:effectLst/>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217337" y="258999"/>
            <a:ext cx="9144961" cy="769441"/>
          </a:xfrm>
          <a:prstGeom prst="rect">
            <a:avLst/>
          </a:prstGeom>
          <a:noFill/>
        </p:spPr>
        <p:txBody>
          <a:bodyPr wrap="square" rtlCol="0">
            <a:spAutoFit/>
          </a:bodyPr>
          <a:lstStyle/>
          <a:p>
            <a:r>
              <a:rPr lang="vi-VN" sz="4400" b="1">
                <a:solidFill>
                  <a:srgbClr val="FF0000"/>
                </a:solidFill>
              </a:rPr>
              <a:t>4. PHƯƠNG PHÁP NGHIÊN CỨU</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760*244"/>
  <p:tag name="TABLE_ENDDRAG_RECT" val="138*297*760*2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4247</TotalTime>
  <Words>6140</Words>
  <Application>Microsoft Office PowerPoint</Application>
  <PresentationFormat>Widescreen</PresentationFormat>
  <Paragraphs>425</Paragraphs>
  <Slides>44</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Calibri</vt:lpstr>
      <vt:lpstr>Consolas</vt:lpstr>
      <vt:lpstr>Helvetica Neue</vt:lpstr>
      <vt:lpstr>KaTeX_Main</vt:lpstr>
      <vt:lpstr>Lora</vt:lpstr>
      <vt:lpstr>Open Sans</vt:lpstr>
      <vt:lpstr>source-serif-pro</vt:lpstr>
      <vt:lpstr>Symbol</vt:lpstr>
      <vt:lpstr>Times New Roman</vt:lpstr>
      <vt:lpstr>Office Theme</vt:lpstr>
      <vt:lpstr>PowerPoint Presentation</vt:lpstr>
      <vt:lpstr>PowerPoint Presentation</vt:lpstr>
      <vt:lpstr>PowerPoint Presentation</vt:lpstr>
      <vt:lpstr>PowerPoint Presentation</vt:lpstr>
      <vt:lpstr>3. NGHIÊN CỨU LIÊN QUAN </vt:lpstr>
      <vt:lpstr>Tổng quan mô hình Chatbot sử dụng Seq2Seq, Rasa và RAG</vt:lpstr>
      <vt:lpstr>Tổng quan mô hình Chatbot sử dụng Seq2Seq, Rasa và RAG</vt:lpstr>
      <vt:lpstr>Tổng quan mô hình Chatbot sử dụng Seq2Seq, Rasa và RAG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RASA- Nền tảng phát triển chatbot thông minh</vt:lpstr>
      <vt:lpstr>Rasa- NLU (Natural Language Understanding)</vt:lpstr>
      <vt:lpstr>Rasa-Core ( Quản lý hộp thoại)</vt:lpstr>
      <vt:lpstr>Rasa-Core ( Quản lý hộp thoại)</vt:lpstr>
      <vt:lpstr>Rasa-Core (Quản lý hộp thoại)</vt:lpstr>
      <vt:lpstr>Rasa-Core ( Quản lý hộp thoại)</vt:lpstr>
      <vt:lpstr>Rasa-Core (Quản lý hộp thoại)</vt:lpstr>
      <vt:lpstr>PowerPoint Presentation</vt:lpstr>
      <vt:lpstr>PowerPoint Presentation</vt:lpstr>
      <vt:lpstr>PowerPoint Presentation</vt:lpstr>
      <vt:lpstr>PowerPoint Presentation</vt:lpstr>
      <vt:lpstr>   4. PHƯƠNG PHÁP NGHIÊN CỨU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00000001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MyPC</dc:creator>
  <cp:lastModifiedBy>lộc phạm</cp:lastModifiedBy>
  <cp:revision>342</cp:revision>
  <dcterms:created xsi:type="dcterms:W3CDTF">2023-11-07T07:52:00Z</dcterms:created>
  <dcterms:modified xsi:type="dcterms:W3CDTF">2024-12-10T23:59:03Z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305022E981354484B44945CF30EAD4F0_12</vt:lpwstr>
  </property>
  <property fmtid="{D5CDD505-2E9C-101B-9397-08002B2CF9AE}" pid="3" name="KSOProductBuildVer">
    <vt:lpwstr>1033-12.2.0.18911</vt:lpwstr>
  </property>
</Properties>
</file>